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9" r:id="rId4"/>
    <p:sldId id="258" r:id="rId5"/>
    <p:sldId id="260" r:id="rId6"/>
    <p:sldId id="261" r:id="rId7"/>
    <p:sldId id="262" r:id="rId8"/>
    <p:sldId id="263" r:id="rId9"/>
    <p:sldId id="264" r:id="rId10"/>
    <p:sldId id="266" r:id="rId11"/>
    <p:sldId id="265" r:id="rId12"/>
    <p:sldId id="267" r:id="rId13"/>
    <p:sldId id="268" r:id="rId14"/>
    <p:sldId id="274" r:id="rId15"/>
    <p:sldId id="270" r:id="rId16"/>
    <p:sldId id="271" r:id="rId17"/>
    <p:sldId id="278"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vanga2\Downloads\PageRank_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vanga2\Downloads\PageRank_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vanga2\Downloads\PageRank_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vanga2\Downloads\PageRank_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vanga2\Downloads\PageRank_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vanga2\Downloads\PageRank_analysis%20(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vanga2\Downloads\PageRank_analysis%20(1).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Degree</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f>Sheet1!$B$2:$B$10</c:f>
              <c:numCache>
                <c:formatCode>General</c:formatCode>
                <c:ptCount val="9"/>
                <c:pt idx="0">
                  <c:v>114</c:v>
                </c:pt>
                <c:pt idx="1">
                  <c:v>122</c:v>
                </c:pt>
                <c:pt idx="2">
                  <c:v>101</c:v>
                </c:pt>
                <c:pt idx="3">
                  <c:v>89</c:v>
                </c:pt>
                <c:pt idx="4">
                  <c:v>84</c:v>
                </c:pt>
                <c:pt idx="5">
                  <c:v>97</c:v>
                </c:pt>
                <c:pt idx="6">
                  <c:v>73</c:v>
                </c:pt>
                <c:pt idx="7">
                  <c:v>66</c:v>
                </c:pt>
                <c:pt idx="8">
                  <c:v>74</c:v>
                </c:pt>
              </c:numCache>
            </c:numRef>
          </c:val>
          <c:extLst>
            <c:ext xmlns:c16="http://schemas.microsoft.com/office/drawing/2014/chart" uri="{C3380CC4-5D6E-409C-BE32-E72D297353CC}">
              <c16:uniqueId val="{00000000-B931-4C8E-B4F6-F6D3DFBB8F8E}"/>
            </c:ext>
          </c:extLst>
        </c:ser>
        <c:dLbls>
          <c:showLegendKey val="0"/>
          <c:showVal val="1"/>
          <c:showCatName val="0"/>
          <c:showSerName val="0"/>
          <c:showPercent val="0"/>
          <c:showBubbleSize val="0"/>
        </c:dLbls>
        <c:gapWidth val="150"/>
        <c:shape val="box"/>
        <c:axId val="931894943"/>
        <c:axId val="931896607"/>
        <c:axId val="0"/>
      </c:bar3DChart>
      <c:catAx>
        <c:axId val="9318949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1896607"/>
        <c:crosses val="autoZero"/>
        <c:auto val="1"/>
        <c:lblAlgn val="ctr"/>
        <c:lblOffset val="100"/>
        <c:noMultiLvlLbl val="0"/>
      </c:catAx>
      <c:valAx>
        <c:axId val="9318966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1894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Sheet1!$E$1</c:f>
              <c:strCache>
                <c:ptCount val="1"/>
                <c:pt idx="0">
                  <c:v>Betweeness</c:v>
                </c:pt>
              </c:strCache>
            </c:strRef>
          </c:tx>
          <c:spPr>
            <a:solidFill>
              <a:srgbClr val="C0000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f>Sheet1!$E$2:$E$10</c:f>
              <c:numCache>
                <c:formatCode>0.00</c:formatCode>
                <c:ptCount val="9"/>
                <c:pt idx="0">
                  <c:v>0.19212000000000001</c:v>
                </c:pt>
                <c:pt idx="1">
                  <c:v>0.162191</c:v>
                </c:pt>
                <c:pt idx="2">
                  <c:v>0.100838</c:v>
                </c:pt>
                <c:pt idx="3">
                  <c:v>0.11014</c:v>
                </c:pt>
                <c:pt idx="4">
                  <c:v>8.7242E-2</c:v>
                </c:pt>
                <c:pt idx="5">
                  <c:v>8.8704000000000005E-2</c:v>
                </c:pt>
                <c:pt idx="6">
                  <c:v>0.118418</c:v>
                </c:pt>
                <c:pt idx="7">
                  <c:v>0.11128300000000001</c:v>
                </c:pt>
                <c:pt idx="8">
                  <c:v>7.8731999999999996E-2</c:v>
                </c:pt>
              </c:numCache>
            </c:numRef>
          </c:val>
          <c:extLst>
            <c:ext xmlns:c16="http://schemas.microsoft.com/office/drawing/2014/chart" uri="{C3380CC4-5D6E-409C-BE32-E72D297353CC}">
              <c16:uniqueId val="{00000000-321A-48DA-8B37-599B6E5E8677}"/>
            </c:ext>
          </c:extLst>
        </c:ser>
        <c:dLbls>
          <c:showLegendKey val="0"/>
          <c:showVal val="1"/>
          <c:showCatName val="0"/>
          <c:showSerName val="0"/>
          <c:showPercent val="0"/>
          <c:showBubbleSize val="0"/>
        </c:dLbls>
        <c:gapWidth val="150"/>
        <c:shape val="box"/>
        <c:axId val="623720111"/>
        <c:axId val="623721775"/>
        <c:axId val="0"/>
      </c:bar3DChart>
      <c:catAx>
        <c:axId val="623720111"/>
        <c:scaling>
          <c:orientation val="minMax"/>
        </c:scaling>
        <c:delete val="1"/>
        <c:axPos val="l"/>
        <c:numFmt formatCode="General" sourceLinked="1"/>
        <c:majorTickMark val="out"/>
        <c:minorTickMark val="none"/>
        <c:tickLblPos val="nextTo"/>
        <c:crossAx val="623721775"/>
        <c:crosses val="autoZero"/>
        <c:auto val="1"/>
        <c:lblAlgn val="ctr"/>
        <c:lblOffset val="100"/>
        <c:noMultiLvlLbl val="0"/>
      </c:catAx>
      <c:valAx>
        <c:axId val="623721775"/>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3720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9373157964193021E-2"/>
          <c:y val="0.12823733704557649"/>
          <c:w val="0.75109669901220855"/>
          <c:h val="0.77862668754803444"/>
        </c:manualLayout>
      </c:layout>
      <c:bar3DChart>
        <c:barDir val="bar"/>
        <c:grouping val="clustered"/>
        <c:varyColors val="0"/>
        <c:ser>
          <c:idx val="0"/>
          <c:order val="0"/>
          <c:tx>
            <c:strRef>
              <c:f>Sheet1!$G$1</c:f>
              <c:strCache>
                <c:ptCount val="1"/>
                <c:pt idx="0">
                  <c:v>Eigencentrality</c:v>
                </c:pt>
              </c:strCache>
            </c:strRef>
          </c:tx>
          <c:spPr>
            <a:solidFill>
              <a:srgbClr val="00B0F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f>Sheet1!$G$2:$G$10</c:f>
              <c:numCache>
                <c:formatCode>0.00</c:formatCode>
                <c:ptCount val="9"/>
                <c:pt idx="0">
                  <c:v>0.65239199999999997</c:v>
                </c:pt>
                <c:pt idx="1">
                  <c:v>1</c:v>
                </c:pt>
                <c:pt idx="2">
                  <c:v>0.88168899999999994</c:v>
                </c:pt>
                <c:pt idx="3">
                  <c:v>0.74298299999999995</c:v>
                </c:pt>
                <c:pt idx="4">
                  <c:v>0.68993899999999997</c:v>
                </c:pt>
                <c:pt idx="5">
                  <c:v>0.91367600000000004</c:v>
                </c:pt>
                <c:pt idx="6">
                  <c:v>0.302037</c:v>
                </c:pt>
                <c:pt idx="7">
                  <c:v>0.43887700000000002</c:v>
                </c:pt>
                <c:pt idx="8">
                  <c:v>0.75885499999999995</c:v>
                </c:pt>
              </c:numCache>
            </c:numRef>
          </c:val>
          <c:extLst>
            <c:ext xmlns:c16="http://schemas.microsoft.com/office/drawing/2014/chart" uri="{C3380CC4-5D6E-409C-BE32-E72D297353CC}">
              <c16:uniqueId val="{00000000-53FA-4EC6-9B38-34B595E6BC8E}"/>
            </c:ext>
          </c:extLst>
        </c:ser>
        <c:dLbls>
          <c:showLegendKey val="0"/>
          <c:showVal val="1"/>
          <c:showCatName val="0"/>
          <c:showSerName val="0"/>
          <c:showPercent val="0"/>
          <c:showBubbleSize val="0"/>
        </c:dLbls>
        <c:gapWidth val="150"/>
        <c:shape val="box"/>
        <c:axId val="1262331439"/>
        <c:axId val="1262320207"/>
        <c:axId val="0"/>
      </c:bar3DChart>
      <c:catAx>
        <c:axId val="1262331439"/>
        <c:scaling>
          <c:orientation val="minMax"/>
        </c:scaling>
        <c:delete val="1"/>
        <c:axPos val="l"/>
        <c:numFmt formatCode="General" sourceLinked="1"/>
        <c:majorTickMark val="out"/>
        <c:minorTickMark val="none"/>
        <c:tickLblPos val="high"/>
        <c:crossAx val="1262320207"/>
        <c:crosses val="autoZero"/>
        <c:auto val="1"/>
        <c:lblAlgn val="ctr"/>
        <c:lblOffset val="100"/>
        <c:noMultiLvlLbl val="0"/>
      </c:catAx>
      <c:valAx>
        <c:axId val="1262320207"/>
        <c:scaling>
          <c:orientation val="minMax"/>
        </c:scaling>
        <c:delete val="1"/>
        <c:axPos val="b"/>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crossAx val="12623314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Sheet1!$F$1</c:f>
              <c:strCache>
                <c:ptCount val="1"/>
                <c:pt idx="0">
                  <c:v>Pageranks</c:v>
                </c:pt>
              </c:strCache>
            </c:strRef>
          </c:tx>
          <c:spPr>
            <a:solidFill>
              <a:srgbClr val="00B05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f>Sheet1!$F$2:$F$10</c:f>
              <c:numCache>
                <c:formatCode>0.000</c:formatCode>
                <c:ptCount val="9"/>
                <c:pt idx="0">
                  <c:v>1.9E-2</c:v>
                </c:pt>
                <c:pt idx="1">
                  <c:v>1.8362E-2</c:v>
                </c:pt>
                <c:pt idx="2">
                  <c:v>1.5461000000000001E-2</c:v>
                </c:pt>
                <c:pt idx="3">
                  <c:v>1.3650000000000001E-2</c:v>
                </c:pt>
                <c:pt idx="4">
                  <c:v>1.3448E-2</c:v>
                </c:pt>
                <c:pt idx="5">
                  <c:v>1.3362000000000001E-2</c:v>
                </c:pt>
                <c:pt idx="6">
                  <c:v>1.3048000000000001E-2</c:v>
                </c:pt>
                <c:pt idx="7">
                  <c:v>1.204E-2</c:v>
                </c:pt>
                <c:pt idx="8">
                  <c:v>1.1485E-2</c:v>
                </c:pt>
              </c:numCache>
            </c:numRef>
          </c:val>
          <c:extLst>
            <c:ext xmlns:c16="http://schemas.microsoft.com/office/drawing/2014/chart" uri="{C3380CC4-5D6E-409C-BE32-E72D297353CC}">
              <c16:uniqueId val="{00000000-FFAA-466B-B394-2ECF6DF225C2}"/>
            </c:ext>
          </c:extLst>
        </c:ser>
        <c:dLbls>
          <c:showLegendKey val="0"/>
          <c:showVal val="1"/>
          <c:showCatName val="0"/>
          <c:showSerName val="0"/>
          <c:showPercent val="0"/>
          <c:showBubbleSize val="0"/>
        </c:dLbls>
        <c:gapWidth val="150"/>
        <c:shape val="box"/>
        <c:axId val="622076815"/>
        <c:axId val="622078063"/>
        <c:axId val="0"/>
      </c:bar3DChart>
      <c:catAx>
        <c:axId val="622076815"/>
        <c:scaling>
          <c:orientation val="minMax"/>
        </c:scaling>
        <c:delete val="1"/>
        <c:axPos val="l"/>
        <c:numFmt formatCode="General" sourceLinked="1"/>
        <c:majorTickMark val="none"/>
        <c:minorTickMark val="none"/>
        <c:tickLblPos val="nextTo"/>
        <c:crossAx val="622078063"/>
        <c:crosses val="autoZero"/>
        <c:auto val="1"/>
        <c:lblAlgn val="ctr"/>
        <c:lblOffset val="100"/>
        <c:noMultiLvlLbl val="0"/>
      </c:catAx>
      <c:valAx>
        <c:axId val="622078063"/>
        <c:scaling>
          <c:orientation val="minMax"/>
        </c:scaling>
        <c:delete val="0"/>
        <c:axPos val="b"/>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2076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1"/>
          <c:order val="1"/>
          <c:tx>
            <c:strRef>
              <c:f>Sheet1!$C$1</c:f>
              <c:strCache>
                <c:ptCount val="1"/>
                <c:pt idx="0">
                  <c:v>Weighted Degree</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f>Sheet1!$C$2:$C$10</c:f>
              <c:numCache>
                <c:formatCode>General</c:formatCode>
                <c:ptCount val="9"/>
                <c:pt idx="0">
                  <c:v>2757</c:v>
                </c:pt>
                <c:pt idx="1">
                  <c:v>2873</c:v>
                </c:pt>
                <c:pt idx="2">
                  <c:v>1569</c:v>
                </c:pt>
                <c:pt idx="3">
                  <c:v>1375</c:v>
                </c:pt>
                <c:pt idx="4">
                  <c:v>1460</c:v>
                </c:pt>
                <c:pt idx="5">
                  <c:v>2232</c:v>
                </c:pt>
                <c:pt idx="6">
                  <c:v>1608</c:v>
                </c:pt>
                <c:pt idx="7">
                  <c:v>782</c:v>
                </c:pt>
                <c:pt idx="8">
                  <c:v>1649</c:v>
                </c:pt>
              </c:numCache>
            </c:numRef>
          </c:val>
          <c:extLst>
            <c:ext xmlns:c16="http://schemas.microsoft.com/office/drawing/2014/chart" uri="{C3380CC4-5D6E-409C-BE32-E72D297353CC}">
              <c16:uniqueId val="{00000000-7B45-407A-B742-664BB9B08589}"/>
            </c:ext>
          </c:extLst>
        </c:ser>
        <c:dLbls>
          <c:showLegendKey val="0"/>
          <c:showVal val="1"/>
          <c:showCatName val="0"/>
          <c:showSerName val="0"/>
          <c:showPercent val="0"/>
          <c:showBubbleSize val="0"/>
        </c:dLbls>
        <c:gapWidth val="150"/>
        <c:shape val="box"/>
        <c:axId val="2055060896"/>
        <c:axId val="2055059232"/>
        <c:axId val="0"/>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Degree</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Sheet1!$A$2:$A$10</c15:sqref>
                        </c15:formulaRef>
                      </c:ext>
                    </c:extLst>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extLst>
                      <c:ext uri="{02D57815-91ED-43cb-92C2-25804820EDAC}">
                        <c15:formulaRef>
                          <c15:sqref>Sheet1!$B$2:$B$10</c15:sqref>
                        </c15:formulaRef>
                      </c:ext>
                    </c:extLst>
                    <c:numCache>
                      <c:formatCode>General</c:formatCode>
                      <c:ptCount val="9"/>
                      <c:pt idx="0">
                        <c:v>114</c:v>
                      </c:pt>
                      <c:pt idx="1">
                        <c:v>122</c:v>
                      </c:pt>
                      <c:pt idx="2">
                        <c:v>101</c:v>
                      </c:pt>
                      <c:pt idx="3">
                        <c:v>89</c:v>
                      </c:pt>
                      <c:pt idx="4">
                        <c:v>84</c:v>
                      </c:pt>
                      <c:pt idx="5">
                        <c:v>97</c:v>
                      </c:pt>
                      <c:pt idx="6">
                        <c:v>73</c:v>
                      </c:pt>
                      <c:pt idx="7">
                        <c:v>66</c:v>
                      </c:pt>
                      <c:pt idx="8">
                        <c:v>74</c:v>
                      </c:pt>
                    </c:numCache>
                  </c:numRef>
                </c:val>
                <c:extLst>
                  <c:ext xmlns:c16="http://schemas.microsoft.com/office/drawing/2014/chart" uri="{C3380CC4-5D6E-409C-BE32-E72D297353CC}">
                    <c16:uniqueId val="{00000001-7B45-407A-B742-664BB9B08589}"/>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Closness</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Sheet1!$A$2:$A$10</c15:sqref>
                        </c15:formulaRef>
                      </c:ext>
                    </c:extLst>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extLst xmlns:c15="http://schemas.microsoft.com/office/drawing/2012/chart">
                      <c:ext xmlns:c15="http://schemas.microsoft.com/office/drawing/2012/chart" uri="{02D57815-91ED-43cb-92C2-25804820EDAC}">
                        <c15:formulaRef>
                          <c15:sqref>Sheet1!$D$2:$D$10</c15:sqref>
                        </c15:formulaRef>
                      </c:ext>
                    </c:extLst>
                    <c:numCache>
                      <c:formatCode>0.00</c:formatCode>
                      <c:ptCount val="9"/>
                      <c:pt idx="0">
                        <c:v>0.445378</c:v>
                      </c:pt>
                      <c:pt idx="1">
                        <c:v>0.47633300000000001</c:v>
                      </c:pt>
                      <c:pt idx="2">
                        <c:v>0.451961</c:v>
                      </c:pt>
                      <c:pt idx="3">
                        <c:v>0.444631</c:v>
                      </c:pt>
                      <c:pt idx="4">
                        <c:v>0.43136200000000002</c:v>
                      </c:pt>
                      <c:pt idx="5">
                        <c:v>0.45454499999999998</c:v>
                      </c:pt>
                      <c:pt idx="6">
                        <c:v>0.38331700000000002</c:v>
                      </c:pt>
                      <c:pt idx="7">
                        <c:v>0.423323</c:v>
                      </c:pt>
                      <c:pt idx="8">
                        <c:v>0.455849</c:v>
                      </c:pt>
                    </c:numCache>
                  </c:numRef>
                </c:val>
                <c:extLst xmlns:c15="http://schemas.microsoft.com/office/drawing/2012/chart">
                  <c:ext xmlns:c16="http://schemas.microsoft.com/office/drawing/2014/chart" uri="{C3380CC4-5D6E-409C-BE32-E72D297353CC}">
                    <c16:uniqueId val="{00000002-7B45-407A-B742-664BB9B08589}"/>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Betweeness</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Sheet1!$A$2:$A$10</c15:sqref>
                        </c15:formulaRef>
                      </c:ext>
                    </c:extLst>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extLst xmlns:c15="http://schemas.microsoft.com/office/drawing/2012/chart">
                      <c:ext xmlns:c15="http://schemas.microsoft.com/office/drawing/2012/chart" uri="{02D57815-91ED-43cb-92C2-25804820EDAC}">
                        <c15:formulaRef>
                          <c15:sqref>Sheet1!$E$2:$E$10</c15:sqref>
                        </c15:formulaRef>
                      </c:ext>
                    </c:extLst>
                    <c:numCache>
                      <c:formatCode>0.00</c:formatCode>
                      <c:ptCount val="9"/>
                      <c:pt idx="0">
                        <c:v>0.19212000000000001</c:v>
                      </c:pt>
                      <c:pt idx="1">
                        <c:v>0.162191</c:v>
                      </c:pt>
                      <c:pt idx="2">
                        <c:v>0.100838</c:v>
                      </c:pt>
                      <c:pt idx="3">
                        <c:v>0.11014</c:v>
                      </c:pt>
                      <c:pt idx="4">
                        <c:v>8.7242E-2</c:v>
                      </c:pt>
                      <c:pt idx="5">
                        <c:v>8.8704000000000005E-2</c:v>
                      </c:pt>
                      <c:pt idx="6">
                        <c:v>0.118418</c:v>
                      </c:pt>
                      <c:pt idx="7">
                        <c:v>0.11128300000000001</c:v>
                      </c:pt>
                      <c:pt idx="8">
                        <c:v>7.8731999999999996E-2</c:v>
                      </c:pt>
                    </c:numCache>
                  </c:numRef>
                </c:val>
                <c:extLst xmlns:c15="http://schemas.microsoft.com/office/drawing/2012/chart">
                  <c:ext xmlns:c16="http://schemas.microsoft.com/office/drawing/2014/chart" uri="{C3380CC4-5D6E-409C-BE32-E72D297353CC}">
                    <c16:uniqueId val="{00000003-7B45-407A-B742-664BB9B08589}"/>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Pageranks</c:v>
                      </c:pt>
                    </c:strCache>
                  </c:strRef>
                </c:tx>
                <c:spPr>
                  <a:solidFill>
                    <a:schemeClr val="accent5"/>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Sheet1!$A$2:$A$10</c15:sqref>
                        </c15:formulaRef>
                      </c:ext>
                    </c:extLst>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extLst xmlns:c15="http://schemas.microsoft.com/office/drawing/2012/chart">
                      <c:ext xmlns:c15="http://schemas.microsoft.com/office/drawing/2012/chart" uri="{02D57815-91ED-43cb-92C2-25804820EDAC}">
                        <c15:formulaRef>
                          <c15:sqref>Sheet1!$F$2:$F$10</c15:sqref>
                        </c15:formulaRef>
                      </c:ext>
                    </c:extLst>
                    <c:numCache>
                      <c:formatCode>0.000</c:formatCode>
                      <c:ptCount val="9"/>
                      <c:pt idx="0">
                        <c:v>1.9E-2</c:v>
                      </c:pt>
                      <c:pt idx="1">
                        <c:v>1.8362E-2</c:v>
                      </c:pt>
                      <c:pt idx="2">
                        <c:v>1.5461000000000001E-2</c:v>
                      </c:pt>
                      <c:pt idx="3">
                        <c:v>1.3650000000000001E-2</c:v>
                      </c:pt>
                      <c:pt idx="4">
                        <c:v>1.3448E-2</c:v>
                      </c:pt>
                      <c:pt idx="5">
                        <c:v>1.3362000000000001E-2</c:v>
                      </c:pt>
                      <c:pt idx="6">
                        <c:v>1.3048000000000001E-2</c:v>
                      </c:pt>
                      <c:pt idx="7">
                        <c:v>1.204E-2</c:v>
                      </c:pt>
                      <c:pt idx="8">
                        <c:v>1.1485E-2</c:v>
                      </c:pt>
                    </c:numCache>
                  </c:numRef>
                </c:val>
                <c:extLst xmlns:c15="http://schemas.microsoft.com/office/drawing/2012/chart">
                  <c:ext xmlns:c16="http://schemas.microsoft.com/office/drawing/2014/chart" uri="{C3380CC4-5D6E-409C-BE32-E72D297353CC}">
                    <c16:uniqueId val="{00000004-7B45-407A-B742-664BB9B08589}"/>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Eigencentrality</c:v>
                      </c:pt>
                    </c:strCache>
                  </c:strRef>
                </c:tx>
                <c:spPr>
                  <a:solidFill>
                    <a:schemeClr val="accent6"/>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Sheet1!$A$2:$A$10</c15:sqref>
                        </c15:formulaRef>
                      </c:ext>
                    </c:extLst>
                    <c:strCache>
                      <c:ptCount val="9"/>
                      <c:pt idx="0">
                        <c:v>Jon-Snow</c:v>
                      </c:pt>
                      <c:pt idx="1">
                        <c:v>Tyrion-Lannister</c:v>
                      </c:pt>
                      <c:pt idx="2">
                        <c:v>Jaime-Lannister</c:v>
                      </c:pt>
                      <c:pt idx="3">
                        <c:v>Stannis-Baratheon</c:v>
                      </c:pt>
                      <c:pt idx="4">
                        <c:v>Arya-Stark</c:v>
                      </c:pt>
                      <c:pt idx="5">
                        <c:v>Cersei-Lannister</c:v>
                      </c:pt>
                      <c:pt idx="6">
                        <c:v>Daenerys-Targaryen</c:v>
                      </c:pt>
                      <c:pt idx="7">
                        <c:v>Theon-Greyjoy</c:v>
                      </c:pt>
                      <c:pt idx="8">
                        <c:v>Eddard-Stark</c:v>
                      </c:pt>
                    </c:strCache>
                  </c:strRef>
                </c:cat>
                <c:val>
                  <c:numRef>
                    <c:extLst xmlns:c15="http://schemas.microsoft.com/office/drawing/2012/chart">
                      <c:ext xmlns:c15="http://schemas.microsoft.com/office/drawing/2012/chart" uri="{02D57815-91ED-43cb-92C2-25804820EDAC}">
                        <c15:formulaRef>
                          <c15:sqref>Sheet1!$G$2:$G$10</c15:sqref>
                        </c15:formulaRef>
                      </c:ext>
                    </c:extLst>
                    <c:numCache>
                      <c:formatCode>0.00</c:formatCode>
                      <c:ptCount val="9"/>
                      <c:pt idx="0">
                        <c:v>0.65239199999999997</c:v>
                      </c:pt>
                      <c:pt idx="1">
                        <c:v>1</c:v>
                      </c:pt>
                      <c:pt idx="2">
                        <c:v>0.88168899999999994</c:v>
                      </c:pt>
                      <c:pt idx="3">
                        <c:v>0.74298299999999995</c:v>
                      </c:pt>
                      <c:pt idx="4">
                        <c:v>0.68993899999999997</c:v>
                      </c:pt>
                      <c:pt idx="5">
                        <c:v>0.91367600000000004</c:v>
                      </c:pt>
                      <c:pt idx="6">
                        <c:v>0.302037</c:v>
                      </c:pt>
                      <c:pt idx="7">
                        <c:v>0.43887700000000002</c:v>
                      </c:pt>
                      <c:pt idx="8">
                        <c:v>0.75885499999999995</c:v>
                      </c:pt>
                    </c:numCache>
                  </c:numRef>
                </c:val>
                <c:extLst xmlns:c15="http://schemas.microsoft.com/office/drawing/2012/chart">
                  <c:ext xmlns:c16="http://schemas.microsoft.com/office/drawing/2014/chart" uri="{C3380CC4-5D6E-409C-BE32-E72D297353CC}">
                    <c16:uniqueId val="{00000005-7B45-407A-B742-664BB9B08589}"/>
                  </c:ext>
                </c:extLst>
              </c15:ser>
            </c15:filteredBarSeries>
          </c:ext>
        </c:extLst>
      </c:bar3DChart>
      <c:catAx>
        <c:axId val="2055060896"/>
        <c:scaling>
          <c:orientation val="minMax"/>
        </c:scaling>
        <c:delete val="1"/>
        <c:axPos val="l"/>
        <c:numFmt formatCode="General" sourceLinked="1"/>
        <c:majorTickMark val="none"/>
        <c:minorTickMark val="none"/>
        <c:tickLblPos val="nextTo"/>
        <c:crossAx val="2055059232"/>
        <c:crosses val="autoZero"/>
        <c:auto val="1"/>
        <c:lblAlgn val="ctr"/>
        <c:lblOffset val="100"/>
        <c:noMultiLvlLbl val="0"/>
      </c:catAx>
      <c:valAx>
        <c:axId val="20550592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5060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PAGE RANK by Books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1059281856783611"/>
          <c:y val="0.12386388619726567"/>
          <c:w val="0.85260354399417349"/>
          <c:h val="0.59992264410588803"/>
        </c:manualLayout>
      </c:layout>
      <c:lineChart>
        <c:grouping val="standard"/>
        <c:varyColors val="0"/>
        <c:ser>
          <c:idx val="0"/>
          <c:order val="0"/>
          <c:tx>
            <c:strRef>
              <c:f>[1]Sheet7!$A$2</c:f>
              <c:strCache>
                <c:ptCount val="1"/>
                <c:pt idx="0">
                  <c:v>Tyrion-Lannister</c:v>
                </c:pt>
              </c:strCache>
            </c:strRef>
          </c:tx>
          <c:spPr>
            <a:ln w="22225" cap="rnd">
              <a:solidFill>
                <a:schemeClr val="accent1"/>
              </a:solidFill>
            </a:ln>
            <a:effectLst>
              <a:glow rad="139700">
                <a:schemeClr val="accent1">
                  <a:satMod val="175000"/>
                  <a:alpha val="14000"/>
                </a:schemeClr>
              </a:glow>
            </a:effectLst>
          </c:spPr>
          <c:marker>
            <c:symbol val="circle"/>
            <c:size val="6"/>
            <c:spPr>
              <a:solidFill>
                <a:schemeClr val="accent1">
                  <a:lumMod val="60000"/>
                  <a:lumOff val="40000"/>
                </a:schemeClr>
              </a:solidFill>
              <a:ln>
                <a:noFill/>
              </a:ln>
              <a:effectLst>
                <a:glow rad="63500">
                  <a:schemeClr val="accent1">
                    <a:satMod val="175000"/>
                    <a:alpha val="25000"/>
                  </a:schemeClr>
                </a:glow>
              </a:effectLst>
            </c:spPr>
          </c:marker>
          <c:cat>
            <c:strRef>
              <c:f>[1]Sheet7!$B$1:$E$1</c:f>
              <c:strCache>
                <c:ptCount val="4"/>
                <c:pt idx="0">
                  <c:v>Book_1</c:v>
                </c:pt>
                <c:pt idx="1">
                  <c:v>Book_2</c:v>
                </c:pt>
                <c:pt idx="2">
                  <c:v>Book_3</c:v>
                </c:pt>
                <c:pt idx="3">
                  <c:v>Book_4&amp;5</c:v>
                </c:pt>
              </c:strCache>
            </c:strRef>
          </c:cat>
          <c:val>
            <c:numRef>
              <c:f>[1]Sheet7!$B$2:$E$2</c:f>
              <c:numCache>
                <c:formatCode>General</c:formatCode>
                <c:ptCount val="4"/>
                <c:pt idx="0">
                  <c:v>3.3014000000000002E-2</c:v>
                </c:pt>
                <c:pt idx="1">
                  <c:v>2.8080999999999998E-2</c:v>
                </c:pt>
                <c:pt idx="2">
                  <c:v>2.3824999999999999E-2</c:v>
                </c:pt>
                <c:pt idx="3">
                  <c:v>1.5443999999999999E-2</c:v>
                </c:pt>
              </c:numCache>
            </c:numRef>
          </c:val>
          <c:smooth val="0"/>
          <c:extLst>
            <c:ext xmlns:c16="http://schemas.microsoft.com/office/drawing/2014/chart" uri="{C3380CC4-5D6E-409C-BE32-E72D297353CC}">
              <c16:uniqueId val="{00000000-4F40-4916-8BFA-096DEDCB1ED2}"/>
            </c:ext>
          </c:extLst>
        </c:ser>
        <c:ser>
          <c:idx val="1"/>
          <c:order val="1"/>
          <c:tx>
            <c:strRef>
              <c:f>[1]Sheet7!$A$3</c:f>
              <c:strCache>
                <c:ptCount val="1"/>
                <c:pt idx="0">
                  <c:v>Jon-Snow</c:v>
                </c:pt>
              </c:strCache>
            </c:strRef>
          </c:tx>
          <c:spPr>
            <a:ln w="22225" cap="rnd">
              <a:solidFill>
                <a:schemeClr val="accent2"/>
              </a:solidFill>
            </a:ln>
            <a:effectLst>
              <a:glow rad="139700">
                <a:schemeClr val="accent2">
                  <a:satMod val="175000"/>
                  <a:alpha val="14000"/>
                </a:schemeClr>
              </a:glow>
            </a:effectLst>
          </c:spPr>
          <c:marker>
            <c:symbol val="diamond"/>
            <c:size val="6"/>
            <c:spPr>
              <a:solidFill>
                <a:schemeClr val="accent2">
                  <a:lumMod val="60000"/>
                  <a:lumOff val="40000"/>
                </a:schemeClr>
              </a:solidFill>
              <a:ln>
                <a:noFill/>
              </a:ln>
              <a:effectLst>
                <a:glow rad="63500">
                  <a:schemeClr val="accent2">
                    <a:satMod val="175000"/>
                    <a:alpha val="25000"/>
                  </a:schemeClr>
                </a:glow>
              </a:effectLst>
            </c:spPr>
          </c:marker>
          <c:cat>
            <c:strRef>
              <c:f>[1]Sheet7!$B$1:$E$1</c:f>
              <c:strCache>
                <c:ptCount val="4"/>
                <c:pt idx="0">
                  <c:v>Book_1</c:v>
                </c:pt>
                <c:pt idx="1">
                  <c:v>Book_2</c:v>
                </c:pt>
                <c:pt idx="2">
                  <c:v>Book_3</c:v>
                </c:pt>
                <c:pt idx="3">
                  <c:v>Book_4&amp;5</c:v>
                </c:pt>
              </c:strCache>
            </c:strRef>
          </c:cat>
          <c:val>
            <c:numRef>
              <c:f>[1]Sheet7!$B$3:$E$3</c:f>
              <c:numCache>
                <c:formatCode>General</c:formatCode>
                <c:ptCount val="4"/>
                <c:pt idx="0">
                  <c:v>2.6841E-2</c:v>
                </c:pt>
                <c:pt idx="1">
                  <c:v>2.6841E-2</c:v>
                </c:pt>
                <c:pt idx="2">
                  <c:v>2.3598999999999998E-2</c:v>
                </c:pt>
                <c:pt idx="3">
                  <c:v>2.7543999999999999E-2</c:v>
                </c:pt>
              </c:numCache>
            </c:numRef>
          </c:val>
          <c:smooth val="0"/>
          <c:extLst>
            <c:ext xmlns:c16="http://schemas.microsoft.com/office/drawing/2014/chart" uri="{C3380CC4-5D6E-409C-BE32-E72D297353CC}">
              <c16:uniqueId val="{00000001-4F40-4916-8BFA-096DEDCB1ED2}"/>
            </c:ext>
          </c:extLst>
        </c:ser>
        <c:ser>
          <c:idx val="2"/>
          <c:order val="2"/>
          <c:tx>
            <c:strRef>
              <c:f>[1]Sheet7!$A$4</c:f>
              <c:strCache>
                <c:ptCount val="1"/>
                <c:pt idx="0">
                  <c:v>Sansa-Stark</c:v>
                </c:pt>
              </c:strCache>
            </c:strRef>
          </c:tx>
          <c:spPr>
            <a:ln w="22225" cap="rnd">
              <a:solidFill>
                <a:schemeClr val="accent3"/>
              </a:solidFill>
            </a:ln>
            <a:effectLst>
              <a:glow rad="139700">
                <a:schemeClr val="accent3">
                  <a:satMod val="175000"/>
                  <a:alpha val="14000"/>
                </a:schemeClr>
              </a:glow>
            </a:effectLst>
          </c:spPr>
          <c:marker>
            <c:symbol val="triangle"/>
            <c:size val="6"/>
            <c:spPr>
              <a:solidFill>
                <a:schemeClr val="accent3">
                  <a:lumMod val="60000"/>
                  <a:lumOff val="40000"/>
                </a:schemeClr>
              </a:solidFill>
              <a:ln>
                <a:noFill/>
              </a:ln>
              <a:effectLst>
                <a:glow rad="63500">
                  <a:schemeClr val="accent3">
                    <a:satMod val="175000"/>
                    <a:alpha val="25000"/>
                  </a:schemeClr>
                </a:glow>
              </a:effectLst>
            </c:spPr>
          </c:marker>
          <c:cat>
            <c:strRef>
              <c:f>[1]Sheet7!$B$1:$E$1</c:f>
              <c:strCache>
                <c:ptCount val="4"/>
                <c:pt idx="0">
                  <c:v>Book_1</c:v>
                </c:pt>
                <c:pt idx="1">
                  <c:v>Book_2</c:v>
                </c:pt>
                <c:pt idx="2">
                  <c:v>Book_3</c:v>
                </c:pt>
                <c:pt idx="3">
                  <c:v>Book_4&amp;5</c:v>
                </c:pt>
              </c:strCache>
            </c:strRef>
          </c:cat>
          <c:val>
            <c:numRef>
              <c:f>[1]Sheet7!$B$4:$E$4</c:f>
              <c:numCache>
                <c:formatCode>General</c:formatCode>
                <c:ptCount val="4"/>
                <c:pt idx="0">
                  <c:v>1.9997999999999998E-2</c:v>
                </c:pt>
                <c:pt idx="1">
                  <c:v>1.3278999999999999E-2</c:v>
                </c:pt>
                <c:pt idx="2">
                  <c:v>2.0109999999999999E-2</c:v>
                </c:pt>
                <c:pt idx="3">
                  <c:v>7.8410000000000007E-3</c:v>
                </c:pt>
              </c:numCache>
            </c:numRef>
          </c:val>
          <c:smooth val="0"/>
          <c:extLst>
            <c:ext xmlns:c16="http://schemas.microsoft.com/office/drawing/2014/chart" uri="{C3380CC4-5D6E-409C-BE32-E72D297353CC}">
              <c16:uniqueId val="{00000002-4F40-4916-8BFA-096DEDCB1ED2}"/>
            </c:ext>
          </c:extLst>
        </c:ser>
        <c:ser>
          <c:idx val="3"/>
          <c:order val="3"/>
          <c:tx>
            <c:strRef>
              <c:f>[1]Sheet7!$A$5</c:f>
              <c:strCache>
                <c:ptCount val="1"/>
                <c:pt idx="0">
                  <c:v>Jaime-Lannister</c:v>
                </c:pt>
              </c:strCache>
            </c:strRef>
          </c:tx>
          <c:spPr>
            <a:ln w="22225" cap="rnd">
              <a:solidFill>
                <a:schemeClr val="accent4"/>
              </a:solidFill>
            </a:ln>
            <a:effectLst>
              <a:glow rad="139700">
                <a:schemeClr val="accent4">
                  <a:satMod val="175000"/>
                  <a:alpha val="14000"/>
                </a:schemeClr>
              </a:glow>
            </a:effectLst>
          </c:spPr>
          <c:marker>
            <c:symbol val="circle"/>
            <c:size val="6"/>
            <c:spPr>
              <a:solidFill>
                <a:schemeClr val="accent4">
                  <a:lumMod val="60000"/>
                  <a:lumOff val="40000"/>
                </a:schemeClr>
              </a:solidFill>
              <a:ln>
                <a:noFill/>
              </a:ln>
              <a:effectLst>
                <a:glow rad="63500">
                  <a:schemeClr val="accent4">
                    <a:satMod val="175000"/>
                    <a:alpha val="25000"/>
                  </a:schemeClr>
                </a:glow>
              </a:effectLst>
            </c:spPr>
          </c:marker>
          <c:cat>
            <c:strRef>
              <c:f>[1]Sheet7!$B$1:$E$1</c:f>
              <c:strCache>
                <c:ptCount val="4"/>
                <c:pt idx="0">
                  <c:v>Book_1</c:v>
                </c:pt>
                <c:pt idx="1">
                  <c:v>Book_2</c:v>
                </c:pt>
                <c:pt idx="2">
                  <c:v>Book_3</c:v>
                </c:pt>
                <c:pt idx="3">
                  <c:v>Book_4&amp;5</c:v>
                </c:pt>
              </c:strCache>
            </c:strRef>
          </c:cat>
          <c:val>
            <c:numRef>
              <c:f>[1]Sheet7!$B$5:$E$5</c:f>
              <c:numCache>
                <c:formatCode>General</c:formatCode>
                <c:ptCount val="4"/>
                <c:pt idx="0">
                  <c:v>1.7500999999999999E-2</c:v>
                </c:pt>
                <c:pt idx="1">
                  <c:v>1.0567E-2</c:v>
                </c:pt>
                <c:pt idx="2">
                  <c:v>1.8873999999999998E-2</c:v>
                </c:pt>
                <c:pt idx="3">
                  <c:v>2.2755000000000001E-2</c:v>
                </c:pt>
              </c:numCache>
            </c:numRef>
          </c:val>
          <c:smooth val="0"/>
          <c:extLst>
            <c:ext xmlns:c16="http://schemas.microsoft.com/office/drawing/2014/chart" uri="{C3380CC4-5D6E-409C-BE32-E72D297353CC}">
              <c16:uniqueId val="{00000003-4F40-4916-8BFA-096DEDCB1ED2}"/>
            </c:ext>
          </c:extLst>
        </c:ser>
        <c:ser>
          <c:idx val="4"/>
          <c:order val="4"/>
          <c:tx>
            <c:strRef>
              <c:f>[1]Sheet7!$A$6</c:f>
              <c:strCache>
                <c:ptCount val="1"/>
                <c:pt idx="0">
                  <c:v>Cersei-Lannister</c:v>
                </c:pt>
              </c:strCache>
            </c:strRef>
          </c:tx>
          <c:spPr>
            <a:ln w="22225" cap="rnd">
              <a:solidFill>
                <a:schemeClr val="accent5"/>
              </a:solidFill>
            </a:ln>
            <a:effectLst>
              <a:glow rad="139700">
                <a:schemeClr val="accent5">
                  <a:satMod val="175000"/>
                  <a:alpha val="14000"/>
                </a:schemeClr>
              </a:glow>
            </a:effectLst>
          </c:spPr>
          <c:marker>
            <c:symbol val="diamond"/>
            <c:size val="6"/>
            <c:spPr>
              <a:solidFill>
                <a:schemeClr val="accent5">
                  <a:lumMod val="60000"/>
                  <a:lumOff val="40000"/>
                </a:schemeClr>
              </a:solidFill>
              <a:ln>
                <a:noFill/>
              </a:ln>
              <a:effectLst>
                <a:glow rad="63500">
                  <a:schemeClr val="accent5">
                    <a:satMod val="175000"/>
                    <a:alpha val="25000"/>
                  </a:schemeClr>
                </a:glow>
              </a:effectLst>
            </c:spPr>
          </c:marker>
          <c:cat>
            <c:strRef>
              <c:f>[1]Sheet7!$B$1:$E$1</c:f>
              <c:strCache>
                <c:ptCount val="4"/>
                <c:pt idx="0">
                  <c:v>Book_1</c:v>
                </c:pt>
                <c:pt idx="1">
                  <c:v>Book_2</c:v>
                </c:pt>
                <c:pt idx="2">
                  <c:v>Book_3</c:v>
                </c:pt>
                <c:pt idx="3">
                  <c:v>Book_4&amp;5</c:v>
                </c:pt>
              </c:strCache>
            </c:strRef>
          </c:cat>
          <c:val>
            <c:numRef>
              <c:f>[1]Sheet7!$B$6:$E$6</c:f>
              <c:numCache>
                <c:formatCode>General</c:formatCode>
                <c:ptCount val="4"/>
                <c:pt idx="0">
                  <c:v>1.7075E-2</c:v>
                </c:pt>
                <c:pt idx="1">
                  <c:v>1.9911000000000002E-2</c:v>
                </c:pt>
                <c:pt idx="2">
                  <c:v>1.4012999999999999E-2</c:v>
                </c:pt>
                <c:pt idx="3">
                  <c:v>1.238E-2</c:v>
                </c:pt>
              </c:numCache>
            </c:numRef>
          </c:val>
          <c:smooth val="0"/>
          <c:extLst>
            <c:ext xmlns:c16="http://schemas.microsoft.com/office/drawing/2014/chart" uri="{C3380CC4-5D6E-409C-BE32-E72D297353CC}">
              <c16:uniqueId val="{00000004-4F40-4916-8BFA-096DEDCB1ED2}"/>
            </c:ext>
          </c:extLst>
        </c:ser>
        <c:ser>
          <c:idx val="5"/>
          <c:order val="5"/>
          <c:tx>
            <c:strRef>
              <c:f>[1]Sheet7!$A$7</c:f>
              <c:strCache>
                <c:ptCount val="1"/>
                <c:pt idx="0">
                  <c:v>Arya-Stark</c:v>
                </c:pt>
              </c:strCache>
            </c:strRef>
          </c:tx>
          <c:spPr>
            <a:ln w="22225" cap="rnd">
              <a:solidFill>
                <a:schemeClr val="accent6"/>
              </a:solidFill>
            </a:ln>
            <a:effectLst>
              <a:glow rad="139700">
                <a:schemeClr val="accent6">
                  <a:satMod val="175000"/>
                  <a:alpha val="14000"/>
                </a:schemeClr>
              </a:glow>
            </a:effectLst>
          </c:spPr>
          <c:marker>
            <c:symbol val="square"/>
            <c:size val="6"/>
            <c:spPr>
              <a:solidFill>
                <a:schemeClr val="accent6">
                  <a:lumMod val="60000"/>
                  <a:lumOff val="40000"/>
                </a:schemeClr>
              </a:solidFill>
              <a:ln>
                <a:noFill/>
              </a:ln>
              <a:effectLst>
                <a:glow rad="63500">
                  <a:schemeClr val="accent6">
                    <a:satMod val="175000"/>
                    <a:alpha val="25000"/>
                  </a:schemeClr>
                </a:glow>
              </a:effectLst>
            </c:spPr>
          </c:marker>
          <c:cat>
            <c:strRef>
              <c:f>[1]Sheet7!$B$1:$E$1</c:f>
              <c:strCache>
                <c:ptCount val="4"/>
                <c:pt idx="0">
                  <c:v>Book_1</c:v>
                </c:pt>
                <c:pt idx="1">
                  <c:v>Book_2</c:v>
                </c:pt>
                <c:pt idx="2">
                  <c:v>Book_3</c:v>
                </c:pt>
                <c:pt idx="3">
                  <c:v>Book_4&amp;5</c:v>
                </c:pt>
              </c:strCache>
            </c:strRef>
          </c:cat>
          <c:val>
            <c:numRef>
              <c:f>[1]Sheet7!$B$7:$E$7</c:f>
              <c:numCache>
                <c:formatCode>General</c:formatCode>
                <c:ptCount val="4"/>
                <c:pt idx="0">
                  <c:v>1.5630000000000002E-2</c:v>
                </c:pt>
                <c:pt idx="1">
                  <c:v>2.2298999999999999E-2</c:v>
                </c:pt>
                <c:pt idx="2">
                  <c:v>1.4900999999999999E-2</c:v>
                </c:pt>
                <c:pt idx="3">
                  <c:v>1.2711999999999999E-2</c:v>
                </c:pt>
              </c:numCache>
            </c:numRef>
          </c:val>
          <c:smooth val="0"/>
          <c:extLst>
            <c:ext xmlns:c16="http://schemas.microsoft.com/office/drawing/2014/chart" uri="{C3380CC4-5D6E-409C-BE32-E72D297353CC}">
              <c16:uniqueId val="{00000005-4F40-4916-8BFA-096DEDCB1ED2}"/>
            </c:ext>
          </c:extLst>
        </c:ser>
        <c:ser>
          <c:idx val="6"/>
          <c:order val="6"/>
          <c:tx>
            <c:strRef>
              <c:f>[1]Sheet7!$A$8</c:f>
              <c:strCache>
                <c:ptCount val="1"/>
                <c:pt idx="0">
                  <c:v>Daenerys-Targaryen</c:v>
                </c:pt>
              </c:strCache>
            </c:strRef>
          </c:tx>
          <c:spPr>
            <a:ln w="22225" cap="rnd">
              <a:solidFill>
                <a:schemeClr val="accent1">
                  <a:lumMod val="60000"/>
                </a:schemeClr>
              </a:solidFill>
            </a:ln>
            <a:effectLst>
              <a:glow rad="139700">
                <a:schemeClr val="accent1">
                  <a:lumMod val="60000"/>
                  <a:satMod val="175000"/>
                  <a:alpha val="14000"/>
                </a:schemeClr>
              </a:glow>
            </a:effectLst>
          </c:spPr>
          <c:marker>
            <c:symbol val="triangle"/>
            <c:size val="6"/>
            <c:spPr>
              <a:solidFill>
                <a:schemeClr val="accent1">
                  <a:lumMod val="60000"/>
                  <a:lumMod val="60000"/>
                  <a:lumOff val="40000"/>
                </a:schemeClr>
              </a:solidFill>
              <a:ln>
                <a:noFill/>
              </a:ln>
              <a:effectLst>
                <a:glow rad="63500">
                  <a:schemeClr val="accent1">
                    <a:lumMod val="60000"/>
                    <a:satMod val="175000"/>
                    <a:alpha val="25000"/>
                  </a:schemeClr>
                </a:glow>
              </a:effectLst>
            </c:spPr>
          </c:marker>
          <c:cat>
            <c:strRef>
              <c:f>[1]Sheet7!$B$1:$E$1</c:f>
              <c:strCache>
                <c:ptCount val="4"/>
                <c:pt idx="0">
                  <c:v>Book_1</c:v>
                </c:pt>
                <c:pt idx="1">
                  <c:v>Book_2</c:v>
                </c:pt>
                <c:pt idx="2">
                  <c:v>Book_3</c:v>
                </c:pt>
                <c:pt idx="3">
                  <c:v>Book_4&amp;5</c:v>
                </c:pt>
              </c:strCache>
            </c:strRef>
          </c:cat>
          <c:val>
            <c:numRef>
              <c:f>[1]Sheet7!$B$8:$E$8</c:f>
              <c:numCache>
                <c:formatCode>General</c:formatCode>
                <c:ptCount val="4"/>
                <c:pt idx="0">
                  <c:v>1.4702E-2</c:v>
                </c:pt>
                <c:pt idx="1">
                  <c:v>1.5462999999999999E-2</c:v>
                </c:pt>
                <c:pt idx="2">
                  <c:v>1.5263000000000001E-2</c:v>
                </c:pt>
                <c:pt idx="3">
                  <c:v>2.0310999999999999E-2</c:v>
                </c:pt>
              </c:numCache>
            </c:numRef>
          </c:val>
          <c:smooth val="0"/>
          <c:extLst>
            <c:ext xmlns:c16="http://schemas.microsoft.com/office/drawing/2014/chart" uri="{C3380CC4-5D6E-409C-BE32-E72D297353CC}">
              <c16:uniqueId val="{00000006-4F40-4916-8BFA-096DEDCB1ED2}"/>
            </c:ext>
          </c:extLst>
        </c:ser>
        <c:dLbls>
          <c:showLegendKey val="0"/>
          <c:showVal val="0"/>
          <c:showCatName val="0"/>
          <c:showSerName val="0"/>
          <c:showPercent val="0"/>
          <c:showBubbleSize val="0"/>
        </c:dLbls>
        <c:marker val="1"/>
        <c:smooth val="0"/>
        <c:axId val="1820488783"/>
        <c:axId val="1820490031"/>
      </c:lineChart>
      <c:catAx>
        <c:axId val="182048878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20490031"/>
        <c:crosses val="autoZero"/>
        <c:auto val="1"/>
        <c:lblAlgn val="ctr"/>
        <c:lblOffset val="100"/>
        <c:noMultiLvlLbl val="0"/>
      </c:catAx>
      <c:valAx>
        <c:axId val="182049003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a:t>Page Rank value</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20488783"/>
        <c:crosses val="autoZero"/>
        <c:crossBetween val="between"/>
      </c:valAx>
      <c:spPr>
        <a:noFill/>
        <a:ln>
          <a:noFill/>
        </a:ln>
        <a:effectLst/>
      </c:spPr>
    </c:plotArea>
    <c:legend>
      <c:legendPos val="t"/>
      <c:layout>
        <c:manualLayout>
          <c:xMode val="edge"/>
          <c:yMode val="edge"/>
          <c:x val="9.6634304874194388E-2"/>
          <c:y val="0.8367863918768168"/>
          <c:w val="0.85366698272663566"/>
          <c:h val="0.1111693768372024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EIGEN CENTRALITY by Books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9.3195127428994745E-2"/>
          <c:y val="0.13227142195460859"/>
          <c:w val="0.87081753669680184"/>
          <c:h val="0.58090751891307701"/>
        </c:manualLayout>
      </c:layout>
      <c:lineChart>
        <c:grouping val="standard"/>
        <c:varyColors val="0"/>
        <c:ser>
          <c:idx val="0"/>
          <c:order val="0"/>
          <c:tx>
            <c:strRef>
              <c:f>Sheet4!$A$12</c:f>
              <c:strCache>
                <c:ptCount val="1"/>
                <c:pt idx="0">
                  <c:v>Tyrion-Lannister</c:v>
                </c:pt>
              </c:strCache>
            </c:strRef>
          </c:tx>
          <c:spPr>
            <a:ln w="22225" cap="rnd">
              <a:solidFill>
                <a:schemeClr val="accent1"/>
              </a:solidFill>
            </a:ln>
            <a:effectLst>
              <a:glow rad="139700">
                <a:schemeClr val="accent1">
                  <a:satMod val="175000"/>
                  <a:alpha val="14000"/>
                </a:schemeClr>
              </a:glow>
            </a:effectLst>
          </c:spPr>
          <c:marker>
            <c:symbol val="circle"/>
            <c:size val="6"/>
            <c:spPr>
              <a:solidFill>
                <a:schemeClr val="accent1">
                  <a:lumMod val="60000"/>
                  <a:lumOff val="40000"/>
                </a:schemeClr>
              </a:solidFill>
              <a:ln>
                <a:noFill/>
              </a:ln>
              <a:effectLst>
                <a:glow rad="63500">
                  <a:schemeClr val="accent1">
                    <a:satMod val="175000"/>
                    <a:alpha val="25000"/>
                  </a:schemeClr>
                </a:glow>
              </a:effectLst>
            </c:spPr>
          </c:marker>
          <c:cat>
            <c:strRef>
              <c:f>Sheet4!$B$11:$E$11</c:f>
              <c:strCache>
                <c:ptCount val="4"/>
                <c:pt idx="0">
                  <c:v>Book_1</c:v>
                </c:pt>
                <c:pt idx="1">
                  <c:v>Book_2</c:v>
                </c:pt>
                <c:pt idx="2">
                  <c:v>Book_3</c:v>
                </c:pt>
                <c:pt idx="3">
                  <c:v>Book_4&amp;5</c:v>
                </c:pt>
              </c:strCache>
            </c:strRef>
          </c:cat>
          <c:val>
            <c:numRef>
              <c:f>Sheet4!$B$12:$E$12</c:f>
              <c:numCache>
                <c:formatCode>General</c:formatCode>
                <c:ptCount val="4"/>
                <c:pt idx="0">
                  <c:v>0.76674600000000004</c:v>
                </c:pt>
                <c:pt idx="1">
                  <c:v>0.92761400000000005</c:v>
                </c:pt>
                <c:pt idx="2">
                  <c:v>1</c:v>
                </c:pt>
                <c:pt idx="3">
                  <c:v>0.79719399999999996</c:v>
                </c:pt>
              </c:numCache>
            </c:numRef>
          </c:val>
          <c:smooth val="0"/>
          <c:extLst>
            <c:ext xmlns:c16="http://schemas.microsoft.com/office/drawing/2014/chart" uri="{C3380CC4-5D6E-409C-BE32-E72D297353CC}">
              <c16:uniqueId val="{00000000-CEDF-4CBD-937B-25A271B52D9F}"/>
            </c:ext>
          </c:extLst>
        </c:ser>
        <c:ser>
          <c:idx val="1"/>
          <c:order val="1"/>
          <c:tx>
            <c:strRef>
              <c:f>Sheet4!$A$13</c:f>
              <c:strCache>
                <c:ptCount val="1"/>
                <c:pt idx="0">
                  <c:v>Jon-Snow</c:v>
                </c:pt>
              </c:strCache>
            </c:strRef>
          </c:tx>
          <c:spPr>
            <a:ln w="22225" cap="rnd">
              <a:solidFill>
                <a:schemeClr val="accent2"/>
              </a:solidFill>
            </a:ln>
            <a:effectLst>
              <a:glow rad="139700">
                <a:schemeClr val="accent2">
                  <a:satMod val="175000"/>
                  <a:alpha val="14000"/>
                </a:schemeClr>
              </a:glow>
            </a:effectLst>
          </c:spPr>
          <c:marker>
            <c:symbol val="diamond"/>
            <c:size val="6"/>
            <c:spPr>
              <a:solidFill>
                <a:schemeClr val="accent2">
                  <a:lumMod val="60000"/>
                  <a:lumOff val="40000"/>
                </a:schemeClr>
              </a:solidFill>
              <a:ln>
                <a:noFill/>
              </a:ln>
              <a:effectLst>
                <a:glow rad="63500">
                  <a:schemeClr val="accent2">
                    <a:satMod val="175000"/>
                    <a:alpha val="25000"/>
                  </a:schemeClr>
                </a:glow>
              </a:effectLst>
            </c:spPr>
          </c:marker>
          <c:cat>
            <c:strRef>
              <c:f>Sheet4!$B$11:$E$11</c:f>
              <c:strCache>
                <c:ptCount val="4"/>
                <c:pt idx="0">
                  <c:v>Book_1</c:v>
                </c:pt>
                <c:pt idx="1">
                  <c:v>Book_2</c:v>
                </c:pt>
                <c:pt idx="2">
                  <c:v>Book_3</c:v>
                </c:pt>
                <c:pt idx="3">
                  <c:v>Book_4&amp;5</c:v>
                </c:pt>
              </c:strCache>
            </c:strRef>
          </c:cat>
          <c:val>
            <c:numRef>
              <c:f>Sheet4!$B$13:$E$13</c:f>
              <c:numCache>
                <c:formatCode>General</c:formatCode>
                <c:ptCount val="4"/>
                <c:pt idx="0">
                  <c:v>0.59337099999999998</c:v>
                </c:pt>
                <c:pt idx="1">
                  <c:v>0.29801100000000003</c:v>
                </c:pt>
                <c:pt idx="2">
                  <c:v>0.49955100000000002</c:v>
                </c:pt>
                <c:pt idx="3">
                  <c:v>0.51707899999999996</c:v>
                </c:pt>
              </c:numCache>
            </c:numRef>
          </c:val>
          <c:smooth val="0"/>
          <c:extLst>
            <c:ext xmlns:c16="http://schemas.microsoft.com/office/drawing/2014/chart" uri="{C3380CC4-5D6E-409C-BE32-E72D297353CC}">
              <c16:uniqueId val="{00000001-CEDF-4CBD-937B-25A271B52D9F}"/>
            </c:ext>
          </c:extLst>
        </c:ser>
        <c:ser>
          <c:idx val="2"/>
          <c:order val="2"/>
          <c:tx>
            <c:strRef>
              <c:f>Sheet4!$A$14</c:f>
              <c:strCache>
                <c:ptCount val="1"/>
                <c:pt idx="0">
                  <c:v>Sansa-Stark</c:v>
                </c:pt>
              </c:strCache>
            </c:strRef>
          </c:tx>
          <c:spPr>
            <a:ln w="22225" cap="rnd">
              <a:solidFill>
                <a:schemeClr val="accent3"/>
              </a:solidFill>
            </a:ln>
            <a:effectLst>
              <a:glow rad="139700">
                <a:schemeClr val="accent3">
                  <a:satMod val="175000"/>
                  <a:alpha val="14000"/>
                </a:schemeClr>
              </a:glow>
            </a:effectLst>
          </c:spPr>
          <c:marker>
            <c:symbol val="triangle"/>
            <c:size val="6"/>
            <c:spPr>
              <a:solidFill>
                <a:schemeClr val="accent3">
                  <a:lumMod val="60000"/>
                  <a:lumOff val="40000"/>
                </a:schemeClr>
              </a:solidFill>
              <a:ln>
                <a:noFill/>
              </a:ln>
              <a:effectLst>
                <a:glow rad="63500">
                  <a:schemeClr val="accent3">
                    <a:satMod val="175000"/>
                    <a:alpha val="25000"/>
                  </a:schemeClr>
                </a:glow>
              </a:effectLst>
            </c:spPr>
          </c:marker>
          <c:cat>
            <c:strRef>
              <c:f>Sheet4!$B$11:$E$11</c:f>
              <c:strCache>
                <c:ptCount val="4"/>
                <c:pt idx="0">
                  <c:v>Book_1</c:v>
                </c:pt>
                <c:pt idx="1">
                  <c:v>Book_2</c:v>
                </c:pt>
                <c:pt idx="2">
                  <c:v>Book_3</c:v>
                </c:pt>
                <c:pt idx="3">
                  <c:v>Book_4&amp;5</c:v>
                </c:pt>
              </c:strCache>
            </c:strRef>
          </c:cat>
          <c:val>
            <c:numRef>
              <c:f>Sheet4!$B$14:$E$14</c:f>
              <c:numCache>
                <c:formatCode>General</c:formatCode>
                <c:ptCount val="4"/>
                <c:pt idx="0">
                  <c:v>0.766845</c:v>
                </c:pt>
                <c:pt idx="1">
                  <c:v>0.68279199999999995</c:v>
                </c:pt>
                <c:pt idx="2">
                  <c:v>0.82759400000000005</c:v>
                </c:pt>
                <c:pt idx="3">
                  <c:v>0.46839599999999998</c:v>
                </c:pt>
              </c:numCache>
            </c:numRef>
          </c:val>
          <c:smooth val="0"/>
          <c:extLst>
            <c:ext xmlns:c16="http://schemas.microsoft.com/office/drawing/2014/chart" uri="{C3380CC4-5D6E-409C-BE32-E72D297353CC}">
              <c16:uniqueId val="{00000002-CEDF-4CBD-937B-25A271B52D9F}"/>
            </c:ext>
          </c:extLst>
        </c:ser>
        <c:ser>
          <c:idx val="3"/>
          <c:order val="3"/>
          <c:tx>
            <c:strRef>
              <c:f>Sheet4!$A$15</c:f>
              <c:strCache>
                <c:ptCount val="1"/>
                <c:pt idx="0">
                  <c:v>Jaime-Lannister</c:v>
                </c:pt>
              </c:strCache>
            </c:strRef>
          </c:tx>
          <c:spPr>
            <a:ln w="22225" cap="rnd">
              <a:solidFill>
                <a:schemeClr val="accent4"/>
              </a:solidFill>
            </a:ln>
            <a:effectLst>
              <a:glow rad="139700">
                <a:schemeClr val="accent4">
                  <a:satMod val="175000"/>
                  <a:alpha val="14000"/>
                </a:schemeClr>
              </a:glow>
            </a:effectLst>
          </c:spPr>
          <c:marker>
            <c:symbol val="circle"/>
            <c:size val="6"/>
            <c:spPr>
              <a:solidFill>
                <a:schemeClr val="accent4">
                  <a:lumMod val="60000"/>
                  <a:lumOff val="40000"/>
                </a:schemeClr>
              </a:solidFill>
              <a:ln>
                <a:noFill/>
              </a:ln>
              <a:effectLst>
                <a:glow rad="63500">
                  <a:schemeClr val="accent4">
                    <a:satMod val="175000"/>
                    <a:alpha val="25000"/>
                  </a:schemeClr>
                </a:glow>
              </a:effectLst>
            </c:spPr>
          </c:marker>
          <c:cat>
            <c:strRef>
              <c:f>Sheet4!$B$11:$E$11</c:f>
              <c:strCache>
                <c:ptCount val="4"/>
                <c:pt idx="0">
                  <c:v>Book_1</c:v>
                </c:pt>
                <c:pt idx="1">
                  <c:v>Book_2</c:v>
                </c:pt>
                <c:pt idx="2">
                  <c:v>Book_3</c:v>
                </c:pt>
                <c:pt idx="3">
                  <c:v>Book_4&amp;5</c:v>
                </c:pt>
              </c:strCache>
            </c:strRef>
          </c:cat>
          <c:val>
            <c:numRef>
              <c:f>Sheet4!$B$15:$E$15</c:f>
              <c:numCache>
                <c:formatCode>General</c:formatCode>
                <c:ptCount val="4"/>
                <c:pt idx="0">
                  <c:v>0.64925900000000003</c:v>
                </c:pt>
                <c:pt idx="1">
                  <c:v>0.59500799999999998</c:v>
                </c:pt>
                <c:pt idx="2">
                  <c:v>0.80733500000000002</c:v>
                </c:pt>
                <c:pt idx="3">
                  <c:v>0.79733200000000004</c:v>
                </c:pt>
              </c:numCache>
            </c:numRef>
          </c:val>
          <c:smooth val="0"/>
          <c:extLst>
            <c:ext xmlns:c16="http://schemas.microsoft.com/office/drawing/2014/chart" uri="{C3380CC4-5D6E-409C-BE32-E72D297353CC}">
              <c16:uniqueId val="{00000003-CEDF-4CBD-937B-25A271B52D9F}"/>
            </c:ext>
          </c:extLst>
        </c:ser>
        <c:ser>
          <c:idx val="4"/>
          <c:order val="4"/>
          <c:tx>
            <c:strRef>
              <c:f>Sheet4!$A$16</c:f>
              <c:strCache>
                <c:ptCount val="1"/>
                <c:pt idx="0">
                  <c:v>Cersei-Lannister</c:v>
                </c:pt>
              </c:strCache>
            </c:strRef>
          </c:tx>
          <c:spPr>
            <a:ln w="22225" cap="rnd">
              <a:solidFill>
                <a:schemeClr val="accent5"/>
              </a:solidFill>
            </a:ln>
            <a:effectLst>
              <a:glow rad="139700">
                <a:schemeClr val="accent5">
                  <a:satMod val="175000"/>
                  <a:alpha val="14000"/>
                </a:schemeClr>
              </a:glow>
            </a:effectLst>
          </c:spPr>
          <c:marker>
            <c:symbol val="diamond"/>
            <c:size val="6"/>
            <c:spPr>
              <a:solidFill>
                <a:schemeClr val="accent5">
                  <a:lumMod val="60000"/>
                  <a:lumOff val="40000"/>
                </a:schemeClr>
              </a:solidFill>
              <a:ln>
                <a:noFill/>
              </a:ln>
              <a:effectLst>
                <a:glow rad="63500">
                  <a:schemeClr val="accent5">
                    <a:satMod val="175000"/>
                    <a:alpha val="25000"/>
                  </a:schemeClr>
                </a:glow>
              </a:effectLst>
            </c:spPr>
          </c:marker>
          <c:cat>
            <c:strRef>
              <c:f>Sheet4!$B$11:$E$11</c:f>
              <c:strCache>
                <c:ptCount val="4"/>
                <c:pt idx="0">
                  <c:v>Book_1</c:v>
                </c:pt>
                <c:pt idx="1">
                  <c:v>Book_2</c:v>
                </c:pt>
                <c:pt idx="2">
                  <c:v>Book_3</c:v>
                </c:pt>
                <c:pt idx="3">
                  <c:v>Book_4&amp;5</c:v>
                </c:pt>
              </c:strCache>
            </c:strRef>
          </c:cat>
          <c:val>
            <c:numRef>
              <c:f>Sheet4!$B$16:$E$16</c:f>
              <c:numCache>
                <c:formatCode>General</c:formatCode>
                <c:ptCount val="4"/>
                <c:pt idx="0">
                  <c:v>0.71547400000000005</c:v>
                </c:pt>
                <c:pt idx="1">
                  <c:v>0.95801700000000001</c:v>
                </c:pt>
                <c:pt idx="2">
                  <c:v>0.78459400000000001</c:v>
                </c:pt>
                <c:pt idx="3">
                  <c:v>1</c:v>
                </c:pt>
              </c:numCache>
            </c:numRef>
          </c:val>
          <c:smooth val="0"/>
          <c:extLst>
            <c:ext xmlns:c16="http://schemas.microsoft.com/office/drawing/2014/chart" uri="{C3380CC4-5D6E-409C-BE32-E72D297353CC}">
              <c16:uniqueId val="{00000004-CEDF-4CBD-937B-25A271B52D9F}"/>
            </c:ext>
          </c:extLst>
        </c:ser>
        <c:ser>
          <c:idx val="5"/>
          <c:order val="5"/>
          <c:tx>
            <c:strRef>
              <c:f>Sheet4!$A$17</c:f>
              <c:strCache>
                <c:ptCount val="1"/>
                <c:pt idx="0">
                  <c:v>Arya-Stark</c:v>
                </c:pt>
              </c:strCache>
            </c:strRef>
          </c:tx>
          <c:spPr>
            <a:ln w="22225" cap="rnd">
              <a:solidFill>
                <a:schemeClr val="accent6"/>
              </a:solidFill>
            </a:ln>
            <a:effectLst>
              <a:glow rad="139700">
                <a:schemeClr val="accent6">
                  <a:satMod val="175000"/>
                  <a:alpha val="14000"/>
                </a:schemeClr>
              </a:glow>
            </a:effectLst>
          </c:spPr>
          <c:marker>
            <c:symbol val="square"/>
            <c:size val="6"/>
            <c:spPr>
              <a:solidFill>
                <a:schemeClr val="accent6">
                  <a:lumMod val="60000"/>
                  <a:lumOff val="40000"/>
                </a:schemeClr>
              </a:solidFill>
              <a:ln>
                <a:noFill/>
              </a:ln>
              <a:effectLst>
                <a:glow rad="63500">
                  <a:schemeClr val="accent6">
                    <a:satMod val="175000"/>
                    <a:alpha val="25000"/>
                  </a:schemeClr>
                </a:glow>
              </a:effectLst>
            </c:spPr>
          </c:marker>
          <c:cat>
            <c:strRef>
              <c:f>Sheet4!$B$11:$E$11</c:f>
              <c:strCache>
                <c:ptCount val="4"/>
                <c:pt idx="0">
                  <c:v>Book_1</c:v>
                </c:pt>
                <c:pt idx="1">
                  <c:v>Book_2</c:v>
                </c:pt>
                <c:pt idx="2">
                  <c:v>Book_3</c:v>
                </c:pt>
                <c:pt idx="3">
                  <c:v>Book_4&amp;5</c:v>
                </c:pt>
              </c:strCache>
            </c:strRef>
          </c:cat>
          <c:val>
            <c:numRef>
              <c:f>Sheet4!$B$17:$E$17</c:f>
              <c:numCache>
                <c:formatCode>General</c:formatCode>
                <c:ptCount val="4"/>
                <c:pt idx="0">
                  <c:v>0.59518000000000004</c:v>
                </c:pt>
                <c:pt idx="1">
                  <c:v>0.66828699999999996</c:v>
                </c:pt>
                <c:pt idx="2">
                  <c:v>0.70168299999999995</c:v>
                </c:pt>
                <c:pt idx="3">
                  <c:v>0.208367</c:v>
                </c:pt>
              </c:numCache>
            </c:numRef>
          </c:val>
          <c:smooth val="0"/>
          <c:extLst>
            <c:ext xmlns:c16="http://schemas.microsoft.com/office/drawing/2014/chart" uri="{C3380CC4-5D6E-409C-BE32-E72D297353CC}">
              <c16:uniqueId val="{00000005-CEDF-4CBD-937B-25A271B52D9F}"/>
            </c:ext>
          </c:extLst>
        </c:ser>
        <c:ser>
          <c:idx val="6"/>
          <c:order val="6"/>
          <c:tx>
            <c:strRef>
              <c:f>Sheet4!$A$18</c:f>
              <c:strCache>
                <c:ptCount val="1"/>
                <c:pt idx="0">
                  <c:v>Daenerys-Targaryen</c:v>
                </c:pt>
              </c:strCache>
            </c:strRef>
          </c:tx>
          <c:spPr>
            <a:ln w="22225" cap="rnd">
              <a:solidFill>
                <a:schemeClr val="accent1">
                  <a:lumMod val="60000"/>
                </a:schemeClr>
              </a:solidFill>
            </a:ln>
            <a:effectLst>
              <a:glow rad="139700">
                <a:schemeClr val="accent1">
                  <a:lumMod val="60000"/>
                  <a:satMod val="175000"/>
                  <a:alpha val="14000"/>
                </a:schemeClr>
              </a:glow>
            </a:effectLst>
          </c:spPr>
          <c:marker>
            <c:symbol val="triangle"/>
            <c:size val="6"/>
            <c:spPr>
              <a:solidFill>
                <a:schemeClr val="accent1">
                  <a:lumMod val="60000"/>
                  <a:lumMod val="60000"/>
                  <a:lumOff val="40000"/>
                </a:schemeClr>
              </a:solidFill>
              <a:ln>
                <a:noFill/>
              </a:ln>
              <a:effectLst>
                <a:glow rad="63500">
                  <a:schemeClr val="accent1">
                    <a:lumMod val="60000"/>
                    <a:satMod val="175000"/>
                    <a:alpha val="25000"/>
                  </a:schemeClr>
                </a:glow>
              </a:effectLst>
            </c:spPr>
          </c:marker>
          <c:cat>
            <c:strRef>
              <c:f>Sheet4!$B$11:$E$11</c:f>
              <c:strCache>
                <c:ptCount val="4"/>
                <c:pt idx="0">
                  <c:v>Book_1</c:v>
                </c:pt>
                <c:pt idx="1">
                  <c:v>Book_2</c:v>
                </c:pt>
                <c:pt idx="2">
                  <c:v>Book_3</c:v>
                </c:pt>
                <c:pt idx="3">
                  <c:v>Book_4&amp;5</c:v>
                </c:pt>
              </c:strCache>
            </c:strRef>
          </c:cat>
          <c:val>
            <c:numRef>
              <c:f>Sheet4!$B$18:$E$18</c:f>
              <c:numCache>
                <c:formatCode>General</c:formatCode>
                <c:ptCount val="4"/>
                <c:pt idx="0">
                  <c:v>0.19133500000000001</c:v>
                </c:pt>
                <c:pt idx="1">
                  <c:v>7.6982999999999996E-2</c:v>
                </c:pt>
                <c:pt idx="2">
                  <c:v>8.7041999999999994E-2</c:v>
                </c:pt>
                <c:pt idx="3">
                  <c:v>0.54259500000000005</c:v>
                </c:pt>
              </c:numCache>
            </c:numRef>
          </c:val>
          <c:smooth val="0"/>
          <c:extLst>
            <c:ext xmlns:c16="http://schemas.microsoft.com/office/drawing/2014/chart" uri="{C3380CC4-5D6E-409C-BE32-E72D297353CC}">
              <c16:uniqueId val="{00000006-CEDF-4CBD-937B-25A271B52D9F}"/>
            </c:ext>
          </c:extLst>
        </c:ser>
        <c:dLbls>
          <c:showLegendKey val="0"/>
          <c:showVal val="0"/>
          <c:showCatName val="0"/>
          <c:showSerName val="0"/>
          <c:showPercent val="0"/>
          <c:showBubbleSize val="0"/>
        </c:dLbls>
        <c:marker val="1"/>
        <c:smooth val="0"/>
        <c:axId val="15510175"/>
        <c:axId val="15508511"/>
      </c:lineChart>
      <c:catAx>
        <c:axId val="1551017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508511"/>
        <c:crosses val="autoZero"/>
        <c:auto val="1"/>
        <c:lblAlgn val="ctr"/>
        <c:lblOffset val="100"/>
        <c:noMultiLvlLbl val="0"/>
      </c:catAx>
      <c:valAx>
        <c:axId val="1550851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a:t>Eigen</a:t>
                </a:r>
                <a:r>
                  <a:rPr lang="en-US" baseline="0"/>
                  <a:t> Centrality</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510175"/>
        <c:crosses val="autoZero"/>
        <c:crossBetween val="between"/>
      </c:valAx>
      <c:spPr>
        <a:noFill/>
        <a:ln>
          <a:noFill/>
        </a:ln>
        <a:effectLst/>
      </c:spPr>
    </c:plotArea>
    <c:legend>
      <c:legendPos val="t"/>
      <c:layout>
        <c:manualLayout>
          <c:xMode val="edge"/>
          <c:yMode val="edge"/>
          <c:x val="9.7458871562623325E-2"/>
          <c:y val="0.82438999536822599"/>
          <c:w val="0.83295220281372873"/>
          <c:h val="0.126471514590087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ACA69-AD56-4832-9AD7-947E2CF13BBE}" type="doc">
      <dgm:prSet loTypeId="urn:microsoft.com/office/officeart/2018/5/layout/IconCircle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357BEB7-A050-4C14-A9AB-ABFCF1F48E68}">
      <dgm:prSet/>
      <dgm:spPr/>
      <dgm:t>
        <a:bodyPr/>
        <a:lstStyle/>
        <a:p>
          <a:pPr>
            <a:lnSpc>
              <a:spcPct val="100000"/>
            </a:lnSpc>
            <a:defRPr cap="all"/>
          </a:pPr>
          <a:r>
            <a:rPr lang="en-US" dirty="0"/>
            <a:t>The structure of performed stories shapes the meaning produced in the audience - Aristotle</a:t>
          </a:r>
        </a:p>
      </dgm:t>
    </dgm:pt>
    <dgm:pt modelId="{AA238266-51A8-4848-A238-1C4C0CEA1FDD}" type="parTrans" cxnId="{AEE020E5-DF10-4032-B29B-5552A805B433}">
      <dgm:prSet/>
      <dgm:spPr/>
      <dgm:t>
        <a:bodyPr/>
        <a:lstStyle/>
        <a:p>
          <a:endParaRPr lang="en-US"/>
        </a:p>
      </dgm:t>
    </dgm:pt>
    <dgm:pt modelId="{24BDF885-D11C-4970-A2D5-A49F5C0DCF37}" type="sibTrans" cxnId="{AEE020E5-DF10-4032-B29B-5552A805B433}">
      <dgm:prSet/>
      <dgm:spPr/>
      <dgm:t>
        <a:bodyPr/>
        <a:lstStyle/>
        <a:p>
          <a:endParaRPr lang="en-US"/>
        </a:p>
      </dgm:t>
    </dgm:pt>
    <dgm:pt modelId="{DC5F6596-EA6C-4AFB-A899-36C31FE7F2FE}">
      <dgm:prSet/>
      <dgm:spPr/>
      <dgm:t>
        <a:bodyPr/>
        <a:lstStyle/>
        <a:p>
          <a:pPr>
            <a:lnSpc>
              <a:spcPct val="100000"/>
            </a:lnSpc>
            <a:defRPr cap="all"/>
          </a:pPr>
          <a:r>
            <a:rPr lang="en-US" dirty="0"/>
            <a:t>A storyline is called a “plot” because you can create a visual plot of the rising and falling action</a:t>
          </a:r>
        </a:p>
      </dgm:t>
    </dgm:pt>
    <dgm:pt modelId="{C8B0B5E2-9983-4FB8-AC3D-7935B79DAD3F}" type="parTrans" cxnId="{CE5F2AD6-C865-4087-A7A9-D55E192A11D9}">
      <dgm:prSet/>
      <dgm:spPr/>
      <dgm:t>
        <a:bodyPr/>
        <a:lstStyle/>
        <a:p>
          <a:endParaRPr lang="en-US"/>
        </a:p>
      </dgm:t>
    </dgm:pt>
    <dgm:pt modelId="{6EA6DB4E-8EAF-4094-806A-91CA4233BFF5}" type="sibTrans" cxnId="{CE5F2AD6-C865-4087-A7A9-D55E192A11D9}">
      <dgm:prSet/>
      <dgm:spPr/>
      <dgm:t>
        <a:bodyPr/>
        <a:lstStyle/>
        <a:p>
          <a:endParaRPr lang="en-US"/>
        </a:p>
      </dgm:t>
    </dgm:pt>
    <dgm:pt modelId="{30683D85-F194-4C79-9751-0389CCCAA191}">
      <dgm:prSet/>
      <dgm:spPr/>
      <dgm:t>
        <a:bodyPr/>
        <a:lstStyle/>
        <a:p>
          <a:pPr>
            <a:lnSpc>
              <a:spcPct val="100000"/>
            </a:lnSpc>
            <a:defRPr cap="all"/>
          </a:pPr>
          <a:r>
            <a:rPr lang="en-US" dirty="0"/>
            <a:t>So, the combination of criticism &amp; data visualization goes back 150 years!</a:t>
          </a:r>
        </a:p>
      </dgm:t>
    </dgm:pt>
    <dgm:pt modelId="{63651277-156C-49EC-9593-12FED814B7F9}" type="parTrans" cxnId="{C588907F-2EC9-4CFE-9CE8-D29A3058B900}">
      <dgm:prSet/>
      <dgm:spPr/>
      <dgm:t>
        <a:bodyPr/>
        <a:lstStyle/>
        <a:p>
          <a:endParaRPr lang="en-US"/>
        </a:p>
      </dgm:t>
    </dgm:pt>
    <dgm:pt modelId="{760F86AE-2C80-4D66-B0A7-645694A9CB0C}" type="sibTrans" cxnId="{C588907F-2EC9-4CFE-9CE8-D29A3058B900}">
      <dgm:prSet/>
      <dgm:spPr/>
      <dgm:t>
        <a:bodyPr/>
        <a:lstStyle/>
        <a:p>
          <a:endParaRPr lang="en-US"/>
        </a:p>
      </dgm:t>
    </dgm:pt>
    <dgm:pt modelId="{C135115F-5FC1-4FFB-856E-D0F10CF4D28F}" type="pres">
      <dgm:prSet presAssocID="{1ACACA69-AD56-4832-9AD7-947E2CF13BBE}" presName="root" presStyleCnt="0">
        <dgm:presLayoutVars>
          <dgm:dir/>
          <dgm:resizeHandles val="exact"/>
        </dgm:presLayoutVars>
      </dgm:prSet>
      <dgm:spPr/>
    </dgm:pt>
    <dgm:pt modelId="{17D594E0-6B66-42F9-ABB5-056C4AC8306A}" type="pres">
      <dgm:prSet presAssocID="{E357BEB7-A050-4C14-A9AB-ABFCF1F48E68}" presName="compNode" presStyleCnt="0"/>
      <dgm:spPr/>
    </dgm:pt>
    <dgm:pt modelId="{1C96E5F2-B370-4BD7-97CD-C058D3C954BC}" type="pres">
      <dgm:prSet presAssocID="{E357BEB7-A050-4C14-A9AB-ABFCF1F48E68}" presName="iconBgRect" presStyleLbl="bgShp" presStyleIdx="0" presStyleCnt="3"/>
      <dgm:spPr/>
    </dgm:pt>
    <dgm:pt modelId="{4E5C0777-D9BB-4B7A-B906-43AE9299DF19}" type="pres">
      <dgm:prSet presAssocID="{E357BEB7-A050-4C14-A9AB-ABFCF1F48E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ma"/>
        </a:ext>
      </dgm:extLst>
    </dgm:pt>
    <dgm:pt modelId="{E659752E-A38C-4A18-8D8E-B8D200C86F22}" type="pres">
      <dgm:prSet presAssocID="{E357BEB7-A050-4C14-A9AB-ABFCF1F48E68}" presName="spaceRect" presStyleCnt="0"/>
      <dgm:spPr/>
    </dgm:pt>
    <dgm:pt modelId="{4802DA1C-99DF-4288-B761-1DB6D9409EEF}" type="pres">
      <dgm:prSet presAssocID="{E357BEB7-A050-4C14-A9AB-ABFCF1F48E68}" presName="textRect" presStyleLbl="revTx" presStyleIdx="0" presStyleCnt="3">
        <dgm:presLayoutVars>
          <dgm:chMax val="1"/>
          <dgm:chPref val="1"/>
        </dgm:presLayoutVars>
      </dgm:prSet>
      <dgm:spPr/>
    </dgm:pt>
    <dgm:pt modelId="{EB94E3A4-307A-4C71-A010-38F1E608315B}" type="pres">
      <dgm:prSet presAssocID="{24BDF885-D11C-4970-A2D5-A49F5C0DCF37}" presName="sibTrans" presStyleCnt="0"/>
      <dgm:spPr/>
    </dgm:pt>
    <dgm:pt modelId="{498A2B1D-40A0-4F8D-A094-18076B6112BB}" type="pres">
      <dgm:prSet presAssocID="{DC5F6596-EA6C-4AFB-A899-36C31FE7F2FE}" presName="compNode" presStyleCnt="0"/>
      <dgm:spPr/>
    </dgm:pt>
    <dgm:pt modelId="{C2E36435-2E7B-4CB8-A093-F9E8F67D722A}" type="pres">
      <dgm:prSet presAssocID="{DC5F6596-EA6C-4AFB-A899-36C31FE7F2FE}" presName="iconBgRect" presStyleLbl="bgShp" presStyleIdx="1" presStyleCnt="3"/>
      <dgm:spPr/>
    </dgm:pt>
    <dgm:pt modelId="{B3277DFD-632C-48EA-986E-1894EEFC6D78}" type="pres">
      <dgm:prSet presAssocID="{DC5F6596-EA6C-4AFB-A899-36C31FE7F2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pper board"/>
        </a:ext>
      </dgm:extLst>
    </dgm:pt>
    <dgm:pt modelId="{876BAD54-C179-45AA-8C8E-69BB8FC23EEA}" type="pres">
      <dgm:prSet presAssocID="{DC5F6596-EA6C-4AFB-A899-36C31FE7F2FE}" presName="spaceRect" presStyleCnt="0"/>
      <dgm:spPr/>
    </dgm:pt>
    <dgm:pt modelId="{FB5E5C26-8D4E-439D-83C2-879E72AB1F09}" type="pres">
      <dgm:prSet presAssocID="{DC5F6596-EA6C-4AFB-A899-36C31FE7F2FE}" presName="textRect" presStyleLbl="revTx" presStyleIdx="1" presStyleCnt="3">
        <dgm:presLayoutVars>
          <dgm:chMax val="1"/>
          <dgm:chPref val="1"/>
        </dgm:presLayoutVars>
      </dgm:prSet>
      <dgm:spPr/>
    </dgm:pt>
    <dgm:pt modelId="{AF1D36F2-6F94-48E0-BC57-617575AC783A}" type="pres">
      <dgm:prSet presAssocID="{6EA6DB4E-8EAF-4094-806A-91CA4233BFF5}" presName="sibTrans" presStyleCnt="0"/>
      <dgm:spPr/>
    </dgm:pt>
    <dgm:pt modelId="{457D2469-8182-4EEF-BDB3-076D05AF3B99}" type="pres">
      <dgm:prSet presAssocID="{30683D85-F194-4C79-9751-0389CCCAA191}" presName="compNode" presStyleCnt="0"/>
      <dgm:spPr/>
    </dgm:pt>
    <dgm:pt modelId="{486055D5-6336-48AD-A3EE-0BBCCAD99C07}" type="pres">
      <dgm:prSet presAssocID="{30683D85-F194-4C79-9751-0389CCCAA191}" presName="iconBgRect" presStyleLbl="bgShp" presStyleIdx="2" presStyleCnt="3"/>
      <dgm:spPr/>
    </dgm:pt>
    <dgm:pt modelId="{EF95C40D-6A0A-4C7E-BD49-B40A9941B6A4}" type="pres">
      <dgm:prSet presAssocID="{30683D85-F194-4C79-9751-0389CCCAA1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m reel"/>
        </a:ext>
      </dgm:extLst>
    </dgm:pt>
    <dgm:pt modelId="{DDFEC9E4-9DB0-4D99-B02F-C6D36A8EA173}" type="pres">
      <dgm:prSet presAssocID="{30683D85-F194-4C79-9751-0389CCCAA191}" presName="spaceRect" presStyleCnt="0"/>
      <dgm:spPr/>
    </dgm:pt>
    <dgm:pt modelId="{0E56D602-A15A-4641-8647-1274273E0D76}" type="pres">
      <dgm:prSet presAssocID="{30683D85-F194-4C79-9751-0389CCCAA191}" presName="textRect" presStyleLbl="revTx" presStyleIdx="2" presStyleCnt="3">
        <dgm:presLayoutVars>
          <dgm:chMax val="1"/>
          <dgm:chPref val="1"/>
        </dgm:presLayoutVars>
      </dgm:prSet>
      <dgm:spPr/>
    </dgm:pt>
  </dgm:ptLst>
  <dgm:cxnLst>
    <dgm:cxn modelId="{EA2FB465-6EE1-4902-A28A-72D37BEABBD1}" type="presOf" srcId="{30683D85-F194-4C79-9751-0389CCCAA191}" destId="{0E56D602-A15A-4641-8647-1274273E0D76}" srcOrd="0" destOrd="0" presId="urn:microsoft.com/office/officeart/2018/5/layout/IconCircleLabelList"/>
    <dgm:cxn modelId="{C588907F-2EC9-4CFE-9CE8-D29A3058B900}" srcId="{1ACACA69-AD56-4832-9AD7-947E2CF13BBE}" destId="{30683D85-F194-4C79-9751-0389CCCAA191}" srcOrd="2" destOrd="0" parTransId="{63651277-156C-49EC-9593-12FED814B7F9}" sibTransId="{760F86AE-2C80-4D66-B0A7-645694A9CB0C}"/>
    <dgm:cxn modelId="{E4B45A88-754B-4E95-9153-9422E6AD9F22}" type="presOf" srcId="{E357BEB7-A050-4C14-A9AB-ABFCF1F48E68}" destId="{4802DA1C-99DF-4288-B761-1DB6D9409EEF}" srcOrd="0" destOrd="0" presId="urn:microsoft.com/office/officeart/2018/5/layout/IconCircleLabelList"/>
    <dgm:cxn modelId="{78FABED3-4D2D-4A47-9326-46501A0AFFC2}" type="presOf" srcId="{DC5F6596-EA6C-4AFB-A899-36C31FE7F2FE}" destId="{FB5E5C26-8D4E-439D-83C2-879E72AB1F09}" srcOrd="0" destOrd="0" presId="urn:microsoft.com/office/officeart/2018/5/layout/IconCircleLabelList"/>
    <dgm:cxn modelId="{CE5F2AD6-C865-4087-A7A9-D55E192A11D9}" srcId="{1ACACA69-AD56-4832-9AD7-947E2CF13BBE}" destId="{DC5F6596-EA6C-4AFB-A899-36C31FE7F2FE}" srcOrd="1" destOrd="0" parTransId="{C8B0B5E2-9983-4FB8-AC3D-7935B79DAD3F}" sibTransId="{6EA6DB4E-8EAF-4094-806A-91CA4233BFF5}"/>
    <dgm:cxn modelId="{AEE020E5-DF10-4032-B29B-5552A805B433}" srcId="{1ACACA69-AD56-4832-9AD7-947E2CF13BBE}" destId="{E357BEB7-A050-4C14-A9AB-ABFCF1F48E68}" srcOrd="0" destOrd="0" parTransId="{AA238266-51A8-4848-A238-1C4C0CEA1FDD}" sibTransId="{24BDF885-D11C-4970-A2D5-A49F5C0DCF37}"/>
    <dgm:cxn modelId="{4DFAF8F6-FEAA-4EFB-B06B-9F48A3976533}" type="presOf" srcId="{1ACACA69-AD56-4832-9AD7-947E2CF13BBE}" destId="{C135115F-5FC1-4FFB-856E-D0F10CF4D28F}" srcOrd="0" destOrd="0" presId="urn:microsoft.com/office/officeart/2018/5/layout/IconCircleLabelList"/>
    <dgm:cxn modelId="{8FBA5E87-FE3E-4CAE-A4BD-63A3A31D3026}" type="presParOf" srcId="{C135115F-5FC1-4FFB-856E-D0F10CF4D28F}" destId="{17D594E0-6B66-42F9-ABB5-056C4AC8306A}" srcOrd="0" destOrd="0" presId="urn:microsoft.com/office/officeart/2018/5/layout/IconCircleLabelList"/>
    <dgm:cxn modelId="{4B36920A-ABEF-4B7E-8420-B64139B8A6C5}" type="presParOf" srcId="{17D594E0-6B66-42F9-ABB5-056C4AC8306A}" destId="{1C96E5F2-B370-4BD7-97CD-C058D3C954BC}" srcOrd="0" destOrd="0" presId="urn:microsoft.com/office/officeart/2018/5/layout/IconCircleLabelList"/>
    <dgm:cxn modelId="{9E497BB6-B601-46C2-852E-90277203647C}" type="presParOf" srcId="{17D594E0-6B66-42F9-ABB5-056C4AC8306A}" destId="{4E5C0777-D9BB-4B7A-B906-43AE9299DF19}" srcOrd="1" destOrd="0" presId="urn:microsoft.com/office/officeart/2018/5/layout/IconCircleLabelList"/>
    <dgm:cxn modelId="{800687ED-3D3B-4E1E-9FD2-B74974051106}" type="presParOf" srcId="{17D594E0-6B66-42F9-ABB5-056C4AC8306A}" destId="{E659752E-A38C-4A18-8D8E-B8D200C86F22}" srcOrd="2" destOrd="0" presId="urn:microsoft.com/office/officeart/2018/5/layout/IconCircleLabelList"/>
    <dgm:cxn modelId="{B4859EE4-3CEE-4949-A68F-E2F12BB83AC8}" type="presParOf" srcId="{17D594E0-6B66-42F9-ABB5-056C4AC8306A}" destId="{4802DA1C-99DF-4288-B761-1DB6D9409EEF}" srcOrd="3" destOrd="0" presId="urn:microsoft.com/office/officeart/2018/5/layout/IconCircleLabelList"/>
    <dgm:cxn modelId="{7227E35B-EDD5-4576-819F-9764E8654E1F}" type="presParOf" srcId="{C135115F-5FC1-4FFB-856E-D0F10CF4D28F}" destId="{EB94E3A4-307A-4C71-A010-38F1E608315B}" srcOrd="1" destOrd="0" presId="urn:microsoft.com/office/officeart/2018/5/layout/IconCircleLabelList"/>
    <dgm:cxn modelId="{CB5F7D57-CB9D-41AA-8953-BDBF57BED10E}" type="presParOf" srcId="{C135115F-5FC1-4FFB-856E-D0F10CF4D28F}" destId="{498A2B1D-40A0-4F8D-A094-18076B6112BB}" srcOrd="2" destOrd="0" presId="urn:microsoft.com/office/officeart/2018/5/layout/IconCircleLabelList"/>
    <dgm:cxn modelId="{71442CE6-98D6-4451-A14B-1A42B623160F}" type="presParOf" srcId="{498A2B1D-40A0-4F8D-A094-18076B6112BB}" destId="{C2E36435-2E7B-4CB8-A093-F9E8F67D722A}" srcOrd="0" destOrd="0" presId="urn:microsoft.com/office/officeart/2018/5/layout/IconCircleLabelList"/>
    <dgm:cxn modelId="{E17BD17A-EAA0-47DD-8939-8B582257C2A0}" type="presParOf" srcId="{498A2B1D-40A0-4F8D-A094-18076B6112BB}" destId="{B3277DFD-632C-48EA-986E-1894EEFC6D78}" srcOrd="1" destOrd="0" presId="urn:microsoft.com/office/officeart/2018/5/layout/IconCircleLabelList"/>
    <dgm:cxn modelId="{D37B9FE0-9A70-427D-BB1D-19DF411DAA73}" type="presParOf" srcId="{498A2B1D-40A0-4F8D-A094-18076B6112BB}" destId="{876BAD54-C179-45AA-8C8E-69BB8FC23EEA}" srcOrd="2" destOrd="0" presId="urn:microsoft.com/office/officeart/2018/5/layout/IconCircleLabelList"/>
    <dgm:cxn modelId="{68549E1F-0858-423A-B139-71047D949B91}" type="presParOf" srcId="{498A2B1D-40A0-4F8D-A094-18076B6112BB}" destId="{FB5E5C26-8D4E-439D-83C2-879E72AB1F09}" srcOrd="3" destOrd="0" presId="urn:microsoft.com/office/officeart/2018/5/layout/IconCircleLabelList"/>
    <dgm:cxn modelId="{5E679F70-ECE5-45E7-B220-031AE0936531}" type="presParOf" srcId="{C135115F-5FC1-4FFB-856E-D0F10CF4D28F}" destId="{AF1D36F2-6F94-48E0-BC57-617575AC783A}" srcOrd="3" destOrd="0" presId="urn:microsoft.com/office/officeart/2018/5/layout/IconCircleLabelList"/>
    <dgm:cxn modelId="{AAD2100F-F72B-48F8-B72F-30B5E16EE995}" type="presParOf" srcId="{C135115F-5FC1-4FFB-856E-D0F10CF4D28F}" destId="{457D2469-8182-4EEF-BDB3-076D05AF3B99}" srcOrd="4" destOrd="0" presId="urn:microsoft.com/office/officeart/2018/5/layout/IconCircleLabelList"/>
    <dgm:cxn modelId="{2D7D6093-A08F-4C7E-879D-2A46A7C4275E}" type="presParOf" srcId="{457D2469-8182-4EEF-BDB3-076D05AF3B99}" destId="{486055D5-6336-48AD-A3EE-0BBCCAD99C07}" srcOrd="0" destOrd="0" presId="urn:microsoft.com/office/officeart/2018/5/layout/IconCircleLabelList"/>
    <dgm:cxn modelId="{8556394A-F420-48A3-831C-D7FCFC089A15}" type="presParOf" srcId="{457D2469-8182-4EEF-BDB3-076D05AF3B99}" destId="{EF95C40D-6A0A-4C7E-BD49-B40A9941B6A4}" srcOrd="1" destOrd="0" presId="urn:microsoft.com/office/officeart/2018/5/layout/IconCircleLabelList"/>
    <dgm:cxn modelId="{BCC65D86-704A-4D5E-B5A8-8C3643B61189}" type="presParOf" srcId="{457D2469-8182-4EEF-BDB3-076D05AF3B99}" destId="{DDFEC9E4-9DB0-4D99-B02F-C6D36A8EA173}" srcOrd="2" destOrd="0" presId="urn:microsoft.com/office/officeart/2018/5/layout/IconCircleLabelList"/>
    <dgm:cxn modelId="{508BCA4E-76E3-4C1B-9663-7661AA9D6BBC}" type="presParOf" srcId="{457D2469-8182-4EEF-BDB3-076D05AF3B99}" destId="{0E56D602-A15A-4641-8647-1274273E0D7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6E5F2-B370-4BD7-97CD-C058D3C954BC}">
      <dsp:nvSpPr>
        <dsp:cNvPr id="0" name=""/>
        <dsp:cNvSpPr/>
      </dsp:nvSpPr>
      <dsp:spPr>
        <a:xfrm>
          <a:off x="317351" y="653159"/>
          <a:ext cx="989701" cy="98970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5C0777-D9BB-4B7A-B906-43AE9299DF19}">
      <dsp:nvSpPr>
        <dsp:cNvPr id="0" name=""/>
        <dsp:cNvSpPr/>
      </dsp:nvSpPr>
      <dsp:spPr>
        <a:xfrm>
          <a:off x="528271" y="864079"/>
          <a:ext cx="567861" cy="5678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2DA1C-99DF-4288-B761-1DB6D9409EEF}">
      <dsp:nvSpPr>
        <dsp:cNvPr id="0" name=""/>
        <dsp:cNvSpPr/>
      </dsp:nvSpPr>
      <dsp:spPr>
        <a:xfrm>
          <a:off x="971" y="1951128"/>
          <a:ext cx="1622460" cy="811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The structure of performed stories shapes the meaning produced in the audience - Aristotle</a:t>
          </a:r>
        </a:p>
      </dsp:txBody>
      <dsp:txXfrm>
        <a:off x="971" y="1951128"/>
        <a:ext cx="1622460" cy="811230"/>
      </dsp:txXfrm>
    </dsp:sp>
    <dsp:sp modelId="{C2E36435-2E7B-4CB8-A093-F9E8F67D722A}">
      <dsp:nvSpPr>
        <dsp:cNvPr id="0" name=""/>
        <dsp:cNvSpPr/>
      </dsp:nvSpPr>
      <dsp:spPr>
        <a:xfrm>
          <a:off x="2223742" y="653159"/>
          <a:ext cx="989701" cy="98970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277DFD-632C-48EA-986E-1894EEFC6D78}">
      <dsp:nvSpPr>
        <dsp:cNvPr id="0" name=""/>
        <dsp:cNvSpPr/>
      </dsp:nvSpPr>
      <dsp:spPr>
        <a:xfrm>
          <a:off x="2434662" y="864079"/>
          <a:ext cx="567861" cy="5678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5E5C26-8D4E-439D-83C2-879E72AB1F09}">
      <dsp:nvSpPr>
        <dsp:cNvPr id="0" name=""/>
        <dsp:cNvSpPr/>
      </dsp:nvSpPr>
      <dsp:spPr>
        <a:xfrm>
          <a:off x="1907363" y="1951128"/>
          <a:ext cx="1622460" cy="811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A storyline is called a “plot” because you can create a visual plot of the rising and falling action</a:t>
          </a:r>
        </a:p>
      </dsp:txBody>
      <dsp:txXfrm>
        <a:off x="1907363" y="1951128"/>
        <a:ext cx="1622460" cy="811230"/>
      </dsp:txXfrm>
    </dsp:sp>
    <dsp:sp modelId="{486055D5-6336-48AD-A3EE-0BBCCAD99C07}">
      <dsp:nvSpPr>
        <dsp:cNvPr id="0" name=""/>
        <dsp:cNvSpPr/>
      </dsp:nvSpPr>
      <dsp:spPr>
        <a:xfrm>
          <a:off x="4130134" y="653159"/>
          <a:ext cx="989701" cy="98970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5C40D-6A0A-4C7E-BD49-B40A9941B6A4}">
      <dsp:nvSpPr>
        <dsp:cNvPr id="0" name=""/>
        <dsp:cNvSpPr/>
      </dsp:nvSpPr>
      <dsp:spPr>
        <a:xfrm>
          <a:off x="4341054" y="864079"/>
          <a:ext cx="567861" cy="5678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56D602-A15A-4641-8647-1274273E0D76}">
      <dsp:nvSpPr>
        <dsp:cNvPr id="0" name=""/>
        <dsp:cNvSpPr/>
      </dsp:nvSpPr>
      <dsp:spPr>
        <a:xfrm>
          <a:off x="3813754" y="1951128"/>
          <a:ext cx="1622460" cy="811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So, the combination of criticism &amp; data visualization goes back 150 years!</a:t>
          </a:r>
        </a:p>
      </dsp:txBody>
      <dsp:txXfrm>
        <a:off x="3813754" y="1951128"/>
        <a:ext cx="1622460" cy="81123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December 12, 2022</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963983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December 12, 2022</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9640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December 12, 2022</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04752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December 12,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5880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December 12, 2022</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65069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December 12, 2022</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636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December 12, 2022</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83127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December 12, 2022</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87572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December 12, 2022</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1027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December 12, 2022</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220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December 12, 2022</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38272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December 12, 2022</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06998638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F337-FB09-43C7-8B49-304843A446F8}"/>
              </a:ext>
            </a:extLst>
          </p:cNvPr>
          <p:cNvSpPr>
            <a:spLocks noGrp="1"/>
          </p:cNvSpPr>
          <p:nvPr>
            <p:ph type="ctrTitle" idx="4294967295"/>
          </p:nvPr>
        </p:nvSpPr>
        <p:spPr>
          <a:xfrm>
            <a:off x="814387" y="1196035"/>
            <a:ext cx="10563225" cy="2386012"/>
          </a:xfrm>
        </p:spPr>
        <p:txBody>
          <a:bodyPr anchor="ctr">
            <a:noAutofit/>
          </a:bodyPr>
          <a:lstStyle/>
          <a:p>
            <a:pPr algn="ctr"/>
            <a:r>
              <a:rPr lang="en-US" sz="3600" b="1" dirty="0">
                <a:solidFill>
                  <a:schemeClr val="accent6">
                    <a:lumMod val="20000"/>
                    <a:lumOff val="80000"/>
                  </a:schemeClr>
                </a:solidFill>
                <a:latin typeface="Arial" panose="020B0604020202020204" pitchFamily="34" charset="0"/>
                <a:cs typeface="Arial" panose="020B0604020202020204" pitchFamily="34" charset="0"/>
              </a:rPr>
              <a:t>IDS 564</a:t>
            </a:r>
            <a:br>
              <a:rPr lang="en-US" sz="3600" b="1" dirty="0">
                <a:solidFill>
                  <a:schemeClr val="accent6">
                    <a:lumMod val="20000"/>
                    <a:lumOff val="80000"/>
                  </a:schemeClr>
                </a:solidFill>
                <a:latin typeface="Arial" panose="020B0604020202020204" pitchFamily="34" charset="0"/>
                <a:cs typeface="Arial" panose="020B0604020202020204" pitchFamily="34" charset="0"/>
              </a:rPr>
            </a:br>
            <a:r>
              <a:rPr lang="en-US" sz="3600" b="1" dirty="0">
                <a:solidFill>
                  <a:schemeClr val="accent6">
                    <a:lumMod val="20000"/>
                    <a:lumOff val="80000"/>
                  </a:schemeClr>
                </a:solidFill>
                <a:latin typeface="Arial" panose="020B0604020202020204" pitchFamily="34" charset="0"/>
                <a:cs typeface="Arial" panose="020B0604020202020204" pitchFamily="34" charset="0"/>
              </a:rPr>
              <a:t>A SONG OF ICE AND FIRE – A SOCIAL NETWORK ANALYSIS</a:t>
            </a:r>
          </a:p>
        </p:txBody>
      </p:sp>
      <p:sp>
        <p:nvSpPr>
          <p:cNvPr id="3" name="Subtitle 2">
            <a:extLst>
              <a:ext uri="{FF2B5EF4-FFF2-40B4-BE49-F238E27FC236}">
                <a16:creationId xmlns:a16="http://schemas.microsoft.com/office/drawing/2014/main" id="{EA1277F4-F21D-4E6C-A8BB-1E71BDA6E464}"/>
              </a:ext>
            </a:extLst>
          </p:cNvPr>
          <p:cNvSpPr>
            <a:spLocks noGrp="1"/>
          </p:cNvSpPr>
          <p:nvPr>
            <p:ph type="subTitle" idx="4294967295"/>
          </p:nvPr>
        </p:nvSpPr>
        <p:spPr>
          <a:xfrm>
            <a:off x="195309" y="5017494"/>
            <a:ext cx="3565525" cy="1271186"/>
          </a:xfrm>
        </p:spPr>
        <p:txBody>
          <a:bodyPr>
            <a:normAutofit/>
          </a:bodyPr>
          <a:lstStyle/>
          <a:p>
            <a:pPr marL="0" indent="0" rtl="0">
              <a:spcBef>
                <a:spcPts val="0"/>
              </a:spcBef>
              <a:spcAft>
                <a:spcPts val="0"/>
              </a:spcAft>
              <a:buNone/>
            </a:pPr>
            <a:endParaRPr lang="en-US" sz="1800" b="1" i="0" u="none" strike="noStrike" dirty="0">
              <a:solidFill>
                <a:srgbClr val="666666"/>
              </a:solidFill>
              <a:effectLst/>
              <a:latin typeface="Calibri" panose="020F0502020204030204" pitchFamily="34" charset="0"/>
            </a:endParaRPr>
          </a:p>
          <a:p>
            <a:pPr marL="0" indent="0" rtl="0">
              <a:spcBef>
                <a:spcPts val="0"/>
              </a:spcBef>
              <a:spcAft>
                <a:spcPts val="0"/>
              </a:spcAft>
              <a:buNone/>
            </a:pPr>
            <a:endParaRPr lang="en-US" sz="1800" b="1" dirty="0">
              <a:solidFill>
                <a:srgbClr val="666666"/>
              </a:solidFill>
              <a:latin typeface="Calibri" panose="020F0502020204030204" pitchFamily="34" charset="0"/>
            </a:endParaRPr>
          </a:p>
          <a:p>
            <a:pPr marL="0" indent="0" rtl="0">
              <a:spcBef>
                <a:spcPts val="0"/>
              </a:spcBef>
              <a:spcAft>
                <a:spcPts val="0"/>
              </a:spcAft>
              <a:buNone/>
            </a:pPr>
            <a:endParaRPr lang="en-US" sz="1800" b="1" i="0" u="none" strike="noStrike" dirty="0">
              <a:solidFill>
                <a:srgbClr val="666666"/>
              </a:solidFill>
              <a:effectLst/>
              <a:latin typeface="Calibri" panose="020F0502020204030204" pitchFamily="34" charset="0"/>
            </a:endParaRPr>
          </a:p>
          <a:p>
            <a:pPr marL="0" indent="0" rtl="0">
              <a:spcBef>
                <a:spcPts val="0"/>
              </a:spcBef>
              <a:spcAft>
                <a:spcPts val="0"/>
              </a:spcAft>
              <a:buNone/>
            </a:pPr>
            <a:r>
              <a:rPr lang="en-US" sz="1800" b="1" i="0" u="none" strike="noStrike" dirty="0">
                <a:solidFill>
                  <a:srgbClr val="666666"/>
                </a:solidFill>
                <a:effectLst/>
                <a:latin typeface="Calibri" panose="020F0502020204030204" pitchFamily="34" charset="0"/>
              </a:rPr>
              <a:t>Karthick Sharan</a:t>
            </a:r>
            <a:endParaRPr lang="en-US" sz="1600" b="0" dirty="0">
              <a:effectLst/>
            </a:endParaRPr>
          </a:p>
        </p:txBody>
      </p:sp>
      <p:pic>
        <p:nvPicPr>
          <p:cNvPr id="4" name="Picture 3" descr="Abstract background for template brochure">
            <a:extLst>
              <a:ext uri="{FF2B5EF4-FFF2-40B4-BE49-F238E27FC236}">
                <a16:creationId xmlns:a16="http://schemas.microsoft.com/office/drawing/2014/main" id="{7DDE37C7-BF2A-E914-A5F2-3F57058E4FE3}"/>
              </a:ext>
            </a:extLst>
          </p:cNvPr>
          <p:cNvPicPr>
            <a:picLocks noChangeAspect="1"/>
          </p:cNvPicPr>
          <p:nvPr/>
        </p:nvPicPr>
        <p:blipFill rotWithShape="1">
          <a:blip r:embed="rId3"/>
          <a:srcRect l="8961" r="18540" b="-1"/>
          <a:stretch/>
        </p:blipFill>
        <p:spPr>
          <a:xfrm flipH="1">
            <a:off x="12192000" y="7454"/>
            <a:ext cx="112450" cy="6857990"/>
          </a:xfrm>
          <a:custGeom>
            <a:avLst/>
            <a:gdLst/>
            <a:ahLst/>
            <a:cxnLst/>
            <a:rect l="l" t="t" r="r" b="b"/>
            <a:pathLst>
              <a:path w="7448551" h="6858000">
                <a:moveTo>
                  <a:pt x="0" y="0"/>
                </a:moveTo>
                <a:lnTo>
                  <a:pt x="7448551" y="0"/>
                </a:lnTo>
                <a:lnTo>
                  <a:pt x="7448551" y="6858000"/>
                </a:lnTo>
                <a:lnTo>
                  <a:pt x="0" y="6858000"/>
                </a:lnTo>
                <a:close/>
              </a:path>
            </a:pathLst>
          </a:custGeom>
        </p:spPr>
      </p:pic>
    </p:spTree>
    <p:extLst>
      <p:ext uri="{BB962C8B-B14F-4D97-AF65-F5344CB8AC3E}">
        <p14:creationId xmlns:p14="http://schemas.microsoft.com/office/powerpoint/2010/main" val="1091330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AE3E3-8497-4AFF-A3E9-22876B8CE4BA}"/>
              </a:ext>
            </a:extLst>
          </p:cNvPr>
          <p:cNvSpPr txBox="1">
            <a:spLocks/>
          </p:cNvSpPr>
          <p:nvPr/>
        </p:nvSpPr>
        <p:spPr>
          <a:xfrm>
            <a:off x="397139" y="185290"/>
            <a:ext cx="11091600" cy="524924"/>
          </a:xfrm>
          <a:prstGeom prst="rect">
            <a:avLst/>
          </a:prstGeom>
        </p:spPr>
        <p:txBody>
          <a:bodyPr>
            <a:normAutofit fontScale="925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200" dirty="0"/>
              <a:t>6. Centrality Measure – Fractal Protagonist Inference </a:t>
            </a:r>
          </a:p>
        </p:txBody>
      </p:sp>
      <p:graphicFrame>
        <p:nvGraphicFramePr>
          <p:cNvPr id="21" name="Chart 20">
            <a:extLst>
              <a:ext uri="{FF2B5EF4-FFF2-40B4-BE49-F238E27FC236}">
                <a16:creationId xmlns:a16="http://schemas.microsoft.com/office/drawing/2014/main" id="{D4EBC7F2-2DB3-4EF0-BED9-5012D3987F44}"/>
              </a:ext>
            </a:extLst>
          </p:cNvPr>
          <p:cNvGraphicFramePr>
            <a:graphicFrameLocks/>
          </p:cNvGraphicFramePr>
          <p:nvPr>
            <p:extLst>
              <p:ext uri="{D42A27DB-BD31-4B8C-83A1-F6EECF244321}">
                <p14:modId xmlns:p14="http://schemas.microsoft.com/office/powerpoint/2010/main" val="3906727068"/>
              </p:ext>
            </p:extLst>
          </p:nvPr>
        </p:nvGraphicFramePr>
        <p:xfrm>
          <a:off x="249535" y="1005840"/>
          <a:ext cx="245364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a:extLst>
              <a:ext uri="{FF2B5EF4-FFF2-40B4-BE49-F238E27FC236}">
                <a16:creationId xmlns:a16="http://schemas.microsoft.com/office/drawing/2014/main" id="{C7D03479-1F22-4F15-9CC8-F85EE9775781}"/>
              </a:ext>
            </a:extLst>
          </p:cNvPr>
          <p:cNvGraphicFramePr>
            <a:graphicFrameLocks/>
          </p:cNvGraphicFramePr>
          <p:nvPr>
            <p:extLst>
              <p:ext uri="{D42A27DB-BD31-4B8C-83A1-F6EECF244321}">
                <p14:modId xmlns:p14="http://schemas.microsoft.com/office/powerpoint/2010/main" val="2138550888"/>
              </p:ext>
            </p:extLst>
          </p:nvPr>
        </p:nvGraphicFramePr>
        <p:xfrm>
          <a:off x="2804787" y="998220"/>
          <a:ext cx="1760220" cy="27584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id="{6CAB31A5-2DC4-42A0-8EED-95EE662A6F4A}"/>
              </a:ext>
            </a:extLst>
          </p:cNvPr>
          <p:cNvGraphicFramePr>
            <a:graphicFrameLocks/>
          </p:cNvGraphicFramePr>
          <p:nvPr>
            <p:extLst>
              <p:ext uri="{D42A27DB-BD31-4B8C-83A1-F6EECF244321}">
                <p14:modId xmlns:p14="http://schemas.microsoft.com/office/powerpoint/2010/main" val="659189371"/>
              </p:ext>
            </p:extLst>
          </p:nvPr>
        </p:nvGraphicFramePr>
        <p:xfrm>
          <a:off x="9933718" y="998220"/>
          <a:ext cx="1836420" cy="27584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A22EBBC8-5E8D-405E-B380-76A5D0C2C4B5}"/>
              </a:ext>
            </a:extLst>
          </p:cNvPr>
          <p:cNvGraphicFramePr>
            <a:graphicFrameLocks/>
          </p:cNvGraphicFramePr>
          <p:nvPr>
            <p:extLst>
              <p:ext uri="{D42A27DB-BD31-4B8C-83A1-F6EECF244321}">
                <p14:modId xmlns:p14="http://schemas.microsoft.com/office/powerpoint/2010/main" val="922324067"/>
              </p:ext>
            </p:extLst>
          </p:nvPr>
        </p:nvGraphicFramePr>
        <p:xfrm>
          <a:off x="7572608" y="1000125"/>
          <a:ext cx="1775460" cy="27546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a:extLst>
              <a:ext uri="{FF2B5EF4-FFF2-40B4-BE49-F238E27FC236}">
                <a16:creationId xmlns:a16="http://schemas.microsoft.com/office/drawing/2014/main" id="{1BC19F98-D230-4325-904D-42330CF09E1F}"/>
              </a:ext>
            </a:extLst>
          </p:cNvPr>
          <p:cNvGraphicFramePr>
            <a:graphicFrameLocks/>
          </p:cNvGraphicFramePr>
          <p:nvPr>
            <p:extLst>
              <p:ext uri="{D42A27DB-BD31-4B8C-83A1-F6EECF244321}">
                <p14:modId xmlns:p14="http://schemas.microsoft.com/office/powerpoint/2010/main" val="3651816956"/>
              </p:ext>
            </p:extLst>
          </p:nvPr>
        </p:nvGraphicFramePr>
        <p:xfrm>
          <a:off x="5186732" y="998220"/>
          <a:ext cx="1790700" cy="2758440"/>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C7143A49-49FF-4EC7-8F1D-77D31694F68A}"/>
              </a:ext>
            </a:extLst>
          </p:cNvPr>
          <p:cNvSpPr txBox="1"/>
          <p:nvPr/>
        </p:nvSpPr>
        <p:spPr>
          <a:xfrm>
            <a:off x="249535" y="3750946"/>
            <a:ext cx="2438401" cy="1487587"/>
          </a:xfrm>
          <a:prstGeom prst="rect">
            <a:avLst/>
          </a:prstGeom>
          <a:noFill/>
        </p:spPr>
        <p:txBody>
          <a:bodyPr wrap="square" rtlCol="0">
            <a:spAutoFit/>
          </a:bodyPr>
          <a:lstStyle/>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 The number of nodes that are directly connected to a node via an edge determines its </a:t>
            </a:r>
            <a:r>
              <a:rPr lang="en-US" sz="1200" i="0" u="none" strike="noStrike" dirty="0">
                <a:solidFill>
                  <a:schemeClr val="tx1">
                    <a:lumMod val="95000"/>
                  </a:schemeClr>
                </a:solidFill>
                <a:effectLst/>
                <a:latin typeface="Calibri" panose="020F0502020204030204" pitchFamily="34" charset="0"/>
              </a:rPr>
              <a:t>degree of centrality</a:t>
            </a:r>
          </a:p>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This is simply a tally of how many individuals the character has interacted with at least once</a:t>
            </a:r>
            <a:endParaRPr lang="en-US" sz="1200" b="0" dirty="0">
              <a:solidFill>
                <a:schemeClr val="tx1">
                  <a:lumMod val="95000"/>
                </a:schemeClr>
              </a:solidFill>
              <a:effectLst/>
            </a:endParaRPr>
          </a:p>
        </p:txBody>
      </p:sp>
      <p:sp>
        <p:nvSpPr>
          <p:cNvPr id="9" name="TextBox 8">
            <a:extLst>
              <a:ext uri="{FF2B5EF4-FFF2-40B4-BE49-F238E27FC236}">
                <a16:creationId xmlns:a16="http://schemas.microsoft.com/office/drawing/2014/main" id="{0E6F70DF-CD8E-4E31-A780-A4874C18FFFE}"/>
              </a:ext>
            </a:extLst>
          </p:cNvPr>
          <p:cNvSpPr txBox="1"/>
          <p:nvPr/>
        </p:nvSpPr>
        <p:spPr>
          <a:xfrm>
            <a:off x="2646719" y="3749040"/>
            <a:ext cx="2438401" cy="1672253"/>
          </a:xfrm>
          <a:prstGeom prst="rect">
            <a:avLst/>
          </a:prstGeom>
          <a:noFill/>
        </p:spPr>
        <p:txBody>
          <a:bodyPr wrap="square" rtlCol="0">
            <a:spAutoFit/>
          </a:bodyPr>
          <a:lstStyle/>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Betweenness centrality identifies nodes in the network that are strategically positioned, implying that information will frequently pass through them</a:t>
            </a:r>
          </a:p>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A person in such a position of intermediation gains power and influence</a:t>
            </a:r>
            <a:endParaRPr lang="en-US" sz="1200" b="0" dirty="0">
              <a:solidFill>
                <a:schemeClr val="tx1">
                  <a:lumMod val="95000"/>
                </a:schemeClr>
              </a:solidFill>
              <a:effectLst/>
            </a:endParaRPr>
          </a:p>
        </p:txBody>
      </p:sp>
      <p:sp>
        <p:nvSpPr>
          <p:cNvPr id="10" name="TextBox 9">
            <a:extLst>
              <a:ext uri="{FF2B5EF4-FFF2-40B4-BE49-F238E27FC236}">
                <a16:creationId xmlns:a16="http://schemas.microsoft.com/office/drawing/2014/main" id="{0771F44D-173A-49F8-995E-B7360517CD03}"/>
              </a:ext>
            </a:extLst>
          </p:cNvPr>
          <p:cNvSpPr txBox="1"/>
          <p:nvPr/>
        </p:nvSpPr>
        <p:spPr>
          <a:xfrm>
            <a:off x="5085120" y="3749040"/>
            <a:ext cx="2438401" cy="1590179"/>
          </a:xfrm>
          <a:prstGeom prst="rect">
            <a:avLst/>
          </a:prstGeom>
          <a:noFill/>
        </p:spPr>
        <p:txBody>
          <a:bodyPr wrap="square" rtlCol="0">
            <a:spAutoFit/>
          </a:bodyPr>
          <a:lstStyle/>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The sum of the weights of the edges incident with the node is the </a:t>
            </a:r>
            <a:r>
              <a:rPr lang="en-US" sz="1200" b="1" i="0" u="none" strike="noStrike" dirty="0">
                <a:solidFill>
                  <a:schemeClr val="tx1">
                    <a:lumMod val="95000"/>
                  </a:schemeClr>
                </a:solidFill>
                <a:effectLst/>
                <a:latin typeface="Calibri" panose="020F0502020204030204" pitchFamily="34" charset="0"/>
              </a:rPr>
              <a:t>weighted degree of centrality</a:t>
            </a:r>
            <a:endParaRPr lang="en-US" sz="1200" dirty="0">
              <a:solidFill>
                <a:schemeClr val="tx1">
                  <a:lumMod val="95000"/>
                </a:schemeClr>
              </a:solidFill>
              <a:latin typeface="Calibri" panose="020F0502020204030204" pitchFamily="34" charset="0"/>
            </a:endParaRPr>
          </a:p>
          <a:p>
            <a:pPr rtl="0">
              <a:spcBef>
                <a:spcPts val="0"/>
              </a:spcBef>
              <a:spcAft>
                <a:spcPts val="800"/>
              </a:spcAft>
            </a:pPr>
            <a:endParaRPr lang="en-US" sz="1200" b="0" i="0" u="none" strike="noStrike" dirty="0">
              <a:solidFill>
                <a:schemeClr val="tx1">
                  <a:lumMod val="95000"/>
                </a:schemeClr>
              </a:solidFill>
              <a:effectLst/>
              <a:latin typeface="Calibri" panose="020F0502020204030204" pitchFamily="34" charset="0"/>
            </a:endParaRPr>
          </a:p>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This is the total number of times the character has interacted with other characters.</a:t>
            </a:r>
            <a:endParaRPr lang="en-US" sz="1200" b="0" dirty="0">
              <a:solidFill>
                <a:schemeClr val="tx1">
                  <a:lumMod val="95000"/>
                </a:schemeClr>
              </a:solidFill>
              <a:effectLst/>
            </a:endParaRPr>
          </a:p>
        </p:txBody>
      </p:sp>
      <p:sp>
        <p:nvSpPr>
          <p:cNvPr id="13" name="TextBox 12">
            <a:extLst>
              <a:ext uri="{FF2B5EF4-FFF2-40B4-BE49-F238E27FC236}">
                <a16:creationId xmlns:a16="http://schemas.microsoft.com/office/drawing/2014/main" id="{6F2EB051-6497-4513-8D10-557F344F3A32}"/>
              </a:ext>
            </a:extLst>
          </p:cNvPr>
          <p:cNvSpPr txBox="1"/>
          <p:nvPr/>
        </p:nvSpPr>
        <p:spPr>
          <a:xfrm>
            <a:off x="7482304" y="3749040"/>
            <a:ext cx="2438401" cy="2513509"/>
          </a:xfrm>
          <a:prstGeom prst="rect">
            <a:avLst/>
          </a:prstGeom>
          <a:noFill/>
        </p:spPr>
        <p:txBody>
          <a:bodyPr wrap="square" rtlCol="0">
            <a:spAutoFit/>
          </a:bodyPr>
          <a:lstStyle/>
          <a:p>
            <a:pPr rtl="0">
              <a:spcBef>
                <a:spcPts val="0"/>
              </a:spcBef>
              <a:spcAft>
                <a:spcPts val="800"/>
              </a:spcAft>
            </a:pPr>
            <a:r>
              <a:rPr lang="en-US" sz="1200" dirty="0">
                <a:solidFill>
                  <a:schemeClr val="tx1">
                    <a:lumMod val="95000"/>
                  </a:schemeClr>
                </a:solidFill>
                <a:latin typeface="Calibri" panose="020F0502020204030204" pitchFamily="34" charset="0"/>
              </a:rPr>
              <a:t>T</a:t>
            </a:r>
            <a:r>
              <a:rPr lang="en-US" sz="1200" b="0" i="0" u="none" strike="noStrike" dirty="0">
                <a:solidFill>
                  <a:schemeClr val="tx1">
                    <a:lumMod val="95000"/>
                  </a:schemeClr>
                </a:solidFill>
                <a:effectLst/>
                <a:latin typeface="Calibri" panose="020F0502020204030204" pitchFamily="34" charset="0"/>
              </a:rPr>
              <a:t>he importance of the neighbor is divided among their neighbors in proportion to the number of encounters with that neighbor</a:t>
            </a:r>
          </a:p>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PageRank, on the surface, measures how well you utilize your network contacts. </a:t>
            </a:r>
          </a:p>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PageRank centrality conveys narrative tension effectively in our scenario. When two essential characters interact, major developments occur</a:t>
            </a:r>
            <a:endParaRPr lang="en-US" sz="1000" b="0" dirty="0">
              <a:solidFill>
                <a:schemeClr val="tx1">
                  <a:lumMod val="95000"/>
                </a:schemeClr>
              </a:solidFill>
              <a:effectLst/>
            </a:endParaRPr>
          </a:p>
        </p:txBody>
      </p:sp>
      <p:sp>
        <p:nvSpPr>
          <p:cNvPr id="14" name="TextBox 13">
            <a:extLst>
              <a:ext uri="{FF2B5EF4-FFF2-40B4-BE49-F238E27FC236}">
                <a16:creationId xmlns:a16="http://schemas.microsoft.com/office/drawing/2014/main" id="{3EB89E36-D9F5-45B8-8170-BB30168B82C0}"/>
              </a:ext>
            </a:extLst>
          </p:cNvPr>
          <p:cNvSpPr txBox="1"/>
          <p:nvPr/>
        </p:nvSpPr>
        <p:spPr>
          <a:xfrm>
            <a:off x="9879488" y="3749040"/>
            <a:ext cx="2438401" cy="2144177"/>
          </a:xfrm>
          <a:prstGeom prst="rect">
            <a:avLst/>
          </a:prstGeom>
          <a:noFill/>
        </p:spPr>
        <p:txBody>
          <a:bodyPr wrap="square" rtlCol="0">
            <a:spAutoFit/>
          </a:bodyPr>
          <a:lstStyle/>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You earn full credit for knowing someone essential in this metric, even if you don't know them very well</a:t>
            </a:r>
          </a:p>
          <a:p>
            <a:pPr rtl="0">
              <a:spcBef>
                <a:spcPts val="0"/>
              </a:spcBef>
              <a:spcAft>
                <a:spcPts val="800"/>
              </a:spcAft>
            </a:pPr>
            <a:r>
              <a:rPr lang="en-US" sz="1200" b="0" i="0" u="none" strike="noStrike" dirty="0">
                <a:solidFill>
                  <a:schemeClr val="tx1">
                    <a:lumMod val="95000"/>
                  </a:schemeClr>
                </a:solidFill>
                <a:effectLst/>
                <a:latin typeface="Calibri" panose="020F0502020204030204" pitchFamily="34" charset="0"/>
              </a:rPr>
              <a:t> This determines how powerful (in principle) your network is, regardless of whether you are utilizing it to its maximum potential</a:t>
            </a:r>
            <a:endParaRPr lang="en-US" sz="1200" b="0" dirty="0">
              <a:solidFill>
                <a:schemeClr val="tx1">
                  <a:lumMod val="95000"/>
                </a:schemeClr>
              </a:solidFill>
              <a:effectLst/>
            </a:endParaRPr>
          </a:p>
          <a:p>
            <a:br>
              <a:rPr lang="en-US" sz="1200" dirty="0">
                <a:solidFill>
                  <a:schemeClr val="tx1">
                    <a:lumMod val="95000"/>
                  </a:schemeClr>
                </a:solidFill>
              </a:rPr>
            </a:br>
            <a:endParaRPr lang="en-US" sz="1200" b="0" dirty="0">
              <a:solidFill>
                <a:schemeClr val="tx1">
                  <a:lumMod val="95000"/>
                </a:schemeClr>
              </a:solidFill>
              <a:effectLst/>
            </a:endParaRPr>
          </a:p>
        </p:txBody>
      </p:sp>
    </p:spTree>
    <p:extLst>
      <p:ext uri="{BB962C8B-B14F-4D97-AF65-F5344CB8AC3E}">
        <p14:creationId xmlns:p14="http://schemas.microsoft.com/office/powerpoint/2010/main" val="1056255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C66A9-31D3-405C-8A71-FD1A4549127A}"/>
              </a:ext>
            </a:extLst>
          </p:cNvPr>
          <p:cNvSpPr txBox="1">
            <a:spLocks/>
          </p:cNvSpPr>
          <p:nvPr/>
        </p:nvSpPr>
        <p:spPr>
          <a:xfrm>
            <a:off x="397139" y="185290"/>
            <a:ext cx="11091600" cy="524924"/>
          </a:xfrm>
          <a:prstGeom prst="rect">
            <a:avLst/>
          </a:prstGeom>
        </p:spPr>
        <p:txBody>
          <a:bodyPr>
            <a:normAutofit fontScale="925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200" dirty="0"/>
              <a:t>6. Centrality Measure - Fractal Protagonist Inference </a:t>
            </a:r>
          </a:p>
        </p:txBody>
      </p:sp>
      <p:graphicFrame>
        <p:nvGraphicFramePr>
          <p:cNvPr id="5" name="Chart 4">
            <a:extLst>
              <a:ext uri="{FF2B5EF4-FFF2-40B4-BE49-F238E27FC236}">
                <a16:creationId xmlns:a16="http://schemas.microsoft.com/office/drawing/2014/main" id="{94D6ED40-3110-4849-ABA3-9FC3BAF9F97B}"/>
              </a:ext>
            </a:extLst>
          </p:cNvPr>
          <p:cNvGraphicFramePr>
            <a:graphicFrameLocks/>
          </p:cNvGraphicFramePr>
          <p:nvPr>
            <p:extLst>
              <p:ext uri="{D42A27DB-BD31-4B8C-83A1-F6EECF244321}">
                <p14:modId xmlns:p14="http://schemas.microsoft.com/office/powerpoint/2010/main" val="1221125371"/>
              </p:ext>
            </p:extLst>
          </p:nvPr>
        </p:nvGraphicFramePr>
        <p:xfrm>
          <a:off x="556260" y="824865"/>
          <a:ext cx="5120640" cy="30899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01A7E49F-F4BE-4B6C-BD44-AA2B1BF1EA06}"/>
              </a:ext>
            </a:extLst>
          </p:cNvPr>
          <p:cNvGraphicFramePr>
            <a:graphicFrameLocks/>
          </p:cNvGraphicFramePr>
          <p:nvPr>
            <p:extLst>
              <p:ext uri="{D42A27DB-BD31-4B8C-83A1-F6EECF244321}">
                <p14:modId xmlns:p14="http://schemas.microsoft.com/office/powerpoint/2010/main" val="60794847"/>
              </p:ext>
            </p:extLst>
          </p:nvPr>
        </p:nvGraphicFramePr>
        <p:xfrm>
          <a:off x="5942939" y="824865"/>
          <a:ext cx="5810911" cy="308991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774E5935-4194-4E0F-953C-411D0B5B806E}"/>
              </a:ext>
            </a:extLst>
          </p:cNvPr>
          <p:cNvSpPr txBox="1"/>
          <p:nvPr/>
        </p:nvSpPr>
        <p:spPr>
          <a:xfrm>
            <a:off x="746685" y="4029426"/>
            <a:ext cx="10039684" cy="2400657"/>
          </a:xfrm>
          <a:prstGeom prst="rect">
            <a:avLst/>
          </a:prstGeom>
          <a:noFill/>
        </p:spPr>
        <p:txBody>
          <a:bodyPr wrap="square" rtlCol="0">
            <a:spAutoFit/>
          </a:bodyPr>
          <a:lstStyle/>
          <a:p>
            <a:pPr rtl="0">
              <a:spcBef>
                <a:spcPts val="0"/>
              </a:spcBef>
              <a:spcAft>
                <a:spcPts val="800"/>
              </a:spcAft>
            </a:pPr>
            <a:r>
              <a:rPr lang="en-US" b="1" dirty="0">
                <a:solidFill>
                  <a:schemeClr val="accent1">
                    <a:lumMod val="75000"/>
                  </a:schemeClr>
                </a:solidFill>
                <a:effectLst/>
              </a:rPr>
              <a:t>Inference:</a:t>
            </a:r>
          </a:p>
          <a:p>
            <a:pPr marL="171450" indent="-171450">
              <a:spcAft>
                <a:spcPts val="800"/>
              </a:spcAft>
              <a:buFontTx/>
              <a:buChar char="-"/>
            </a:pPr>
            <a:r>
              <a:rPr lang="en-US" sz="1400" b="0" i="0" dirty="0">
                <a:solidFill>
                  <a:schemeClr val="tx1">
                    <a:lumMod val="95000"/>
                  </a:schemeClr>
                </a:solidFill>
                <a:effectLst/>
                <a:latin typeface="Lato" panose="020F0502020204030203" pitchFamily="34" charset="0"/>
              </a:rPr>
              <a:t>PageRank is the best measure for narrative dominance: important things happen when influential people interact</a:t>
            </a:r>
            <a:r>
              <a:rPr lang="en-US" sz="1400" dirty="0">
                <a:solidFill>
                  <a:schemeClr val="tx1">
                    <a:lumMod val="95000"/>
                  </a:schemeClr>
                </a:solidFill>
              </a:rPr>
              <a:t> </a:t>
            </a:r>
          </a:p>
          <a:p>
            <a:pPr marL="171450" indent="-171450" rtl="0">
              <a:spcBef>
                <a:spcPts val="0"/>
              </a:spcBef>
              <a:spcAft>
                <a:spcPts val="800"/>
              </a:spcAft>
              <a:buFontTx/>
              <a:buChar char="-"/>
            </a:pPr>
            <a:r>
              <a:rPr lang="en-US" sz="1400" dirty="0">
                <a:solidFill>
                  <a:schemeClr val="tx1">
                    <a:lumMod val="95000"/>
                  </a:schemeClr>
                </a:solidFill>
              </a:rPr>
              <a:t>If the book was to end here, Cersei, Tyrion  and Jon has the biggest momentum</a:t>
            </a:r>
          </a:p>
          <a:p>
            <a:pPr marL="171450" indent="-171450" algn="l" fontAlgn="base">
              <a:buFont typeface="Wingdings" panose="05000000000000000000" pitchFamily="2" charset="2"/>
              <a:buChar char="Ø"/>
            </a:pPr>
            <a:r>
              <a:rPr lang="en-US" sz="1400" b="0" i="0" dirty="0">
                <a:solidFill>
                  <a:schemeClr val="tx1">
                    <a:lumMod val="95000"/>
                  </a:schemeClr>
                </a:solidFill>
                <a:effectLst/>
                <a:latin typeface="inherit"/>
              </a:rPr>
              <a:t>Jon has essentially held steady throughout the saga</a:t>
            </a:r>
          </a:p>
          <a:p>
            <a:pPr marL="171450" indent="-171450" algn="l" fontAlgn="base">
              <a:buFont typeface="Wingdings" panose="05000000000000000000" pitchFamily="2" charset="2"/>
              <a:buChar char="Ø"/>
            </a:pPr>
            <a:r>
              <a:rPr lang="en-US" sz="1400" b="0" i="0" dirty="0">
                <a:solidFill>
                  <a:schemeClr val="tx1">
                    <a:lumMod val="95000"/>
                  </a:schemeClr>
                </a:solidFill>
                <a:effectLst/>
                <a:latin typeface="inherit"/>
              </a:rPr>
              <a:t>Tyrion, Arya and Cersei have trended downwards</a:t>
            </a:r>
          </a:p>
          <a:p>
            <a:pPr marL="171450" indent="-171450" algn="l" fontAlgn="base">
              <a:buFont typeface="Wingdings" panose="05000000000000000000" pitchFamily="2" charset="2"/>
              <a:buChar char="Ø"/>
            </a:pPr>
            <a:r>
              <a:rPr lang="en-US" sz="1400" b="0" i="0" dirty="0">
                <a:solidFill>
                  <a:schemeClr val="tx1">
                    <a:lumMod val="95000"/>
                  </a:schemeClr>
                </a:solidFill>
                <a:effectLst/>
                <a:latin typeface="inherit"/>
              </a:rPr>
              <a:t>Jaime, Stannis and Daenerys have trended upwards</a:t>
            </a:r>
          </a:p>
          <a:p>
            <a:pPr marL="171450" indent="-171450" algn="l" fontAlgn="base">
              <a:buFont typeface="Wingdings" panose="05000000000000000000" pitchFamily="2" charset="2"/>
              <a:buChar char="Ø"/>
            </a:pPr>
            <a:r>
              <a:rPr lang="en-US" sz="1400" b="0" i="0" dirty="0">
                <a:solidFill>
                  <a:schemeClr val="tx1">
                    <a:lumMod val="95000"/>
                  </a:schemeClr>
                </a:solidFill>
                <a:effectLst/>
                <a:latin typeface="Lato" panose="020F0502020204030203" pitchFamily="34" charset="0"/>
              </a:rPr>
              <a:t>Depending on how Daenerys wields her might and influence (and dragons) when she arrives in Westeros, she could take second place, or even the top spot</a:t>
            </a:r>
            <a:endParaRPr lang="en-US" sz="1400" b="0" i="0" dirty="0">
              <a:solidFill>
                <a:schemeClr val="tx1">
                  <a:lumMod val="95000"/>
                </a:schemeClr>
              </a:solidFill>
              <a:effectLst/>
              <a:latin typeface="inherit"/>
            </a:endParaRPr>
          </a:p>
          <a:p>
            <a:pPr rtl="0">
              <a:spcBef>
                <a:spcPts val="0"/>
              </a:spcBef>
              <a:spcAft>
                <a:spcPts val="800"/>
              </a:spcAft>
            </a:pPr>
            <a:endParaRPr lang="en-US" sz="1400" dirty="0">
              <a:solidFill>
                <a:schemeClr val="tx1">
                  <a:lumMod val="95000"/>
                </a:schemeClr>
              </a:solidFill>
            </a:endParaRPr>
          </a:p>
        </p:txBody>
      </p:sp>
    </p:spTree>
    <p:extLst>
      <p:ext uri="{BB962C8B-B14F-4D97-AF65-F5344CB8AC3E}">
        <p14:creationId xmlns:p14="http://schemas.microsoft.com/office/powerpoint/2010/main" val="1505753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2812-80DD-4759-B4D6-7F3EDB5FEC8D}"/>
              </a:ext>
            </a:extLst>
          </p:cNvPr>
          <p:cNvSpPr txBox="1">
            <a:spLocks/>
          </p:cNvSpPr>
          <p:nvPr/>
        </p:nvSpPr>
        <p:spPr>
          <a:xfrm>
            <a:off x="397139" y="185290"/>
            <a:ext cx="11091600" cy="524924"/>
          </a:xfrm>
          <a:prstGeom prst="rect">
            <a:avLst/>
          </a:prstGeom>
        </p:spPr>
        <p:txBody>
          <a:bodyPr>
            <a:normAutofit fontScale="850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200" dirty="0"/>
              <a:t>7. Determining the character arch – Character Centrality Diagram (CDC)</a:t>
            </a:r>
          </a:p>
        </p:txBody>
      </p:sp>
      <p:pic>
        <p:nvPicPr>
          <p:cNvPr id="6" name="Picture 5" descr="Chart, scatter chart, bubble chart&#10;&#10;Description automatically generated">
            <a:extLst>
              <a:ext uri="{FF2B5EF4-FFF2-40B4-BE49-F238E27FC236}">
                <a16:creationId xmlns:a16="http://schemas.microsoft.com/office/drawing/2014/main" id="{D6CDDCE4-DDC4-4FCB-A738-763E71610F3B}"/>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647493" y="3764942"/>
            <a:ext cx="4674628" cy="2768100"/>
          </a:xfrm>
          <a:prstGeom prst="rect">
            <a:avLst/>
          </a:prstGeom>
        </p:spPr>
      </p:pic>
      <p:pic>
        <p:nvPicPr>
          <p:cNvPr id="8" name="Picture 7" descr="Chart, bubble chart&#10;&#10;Description automatically generated">
            <a:extLst>
              <a:ext uri="{FF2B5EF4-FFF2-40B4-BE49-F238E27FC236}">
                <a16:creationId xmlns:a16="http://schemas.microsoft.com/office/drawing/2014/main" id="{792EA50D-C9DD-40FD-A957-C0080CB3C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764942"/>
            <a:ext cx="4674630" cy="2768100"/>
          </a:xfrm>
          <a:prstGeom prst="rect">
            <a:avLst/>
          </a:prstGeom>
        </p:spPr>
      </p:pic>
      <p:sp>
        <p:nvSpPr>
          <p:cNvPr id="10" name="TextBox 9">
            <a:extLst>
              <a:ext uri="{FF2B5EF4-FFF2-40B4-BE49-F238E27FC236}">
                <a16:creationId xmlns:a16="http://schemas.microsoft.com/office/drawing/2014/main" id="{BD189D9F-9A6A-4F62-B9DF-A3344EAF53DC}"/>
              </a:ext>
            </a:extLst>
          </p:cNvPr>
          <p:cNvSpPr txBox="1"/>
          <p:nvPr/>
        </p:nvSpPr>
        <p:spPr>
          <a:xfrm>
            <a:off x="609600" y="867299"/>
            <a:ext cx="6094520" cy="2308324"/>
          </a:xfrm>
          <a:prstGeom prst="rect">
            <a:avLst/>
          </a:prstGeom>
          <a:noFill/>
        </p:spPr>
        <p:txBody>
          <a:bodyPr wrap="square">
            <a:spAutoFit/>
          </a:bodyPr>
          <a:lstStyle/>
          <a:p>
            <a:pPr rtl="0" fontAlgn="base">
              <a:spcBef>
                <a:spcPts val="0"/>
              </a:spcBef>
              <a:spcAft>
                <a:spcPts val="0"/>
              </a:spcAft>
            </a:pPr>
            <a:r>
              <a:rPr lang="en-US" b="1" dirty="0">
                <a:solidFill>
                  <a:schemeClr val="accent6">
                    <a:lumMod val="20000"/>
                    <a:lumOff val="80000"/>
                  </a:schemeClr>
                </a:solidFill>
              </a:rPr>
              <a:t>PageRank Centrality</a:t>
            </a:r>
            <a:r>
              <a:rPr lang="en-US" dirty="0">
                <a:solidFill>
                  <a:schemeClr val="accent6">
                    <a:lumMod val="20000"/>
                    <a:lumOff val="80000"/>
                  </a:schemeClr>
                </a:solidFill>
              </a:rPr>
              <a:t>, a measure of the character's importance, is plotted on the x-axis</a:t>
            </a:r>
          </a:p>
          <a:p>
            <a:pPr rtl="0" fontAlgn="base">
              <a:spcBef>
                <a:spcPts val="0"/>
              </a:spcBef>
              <a:spcAft>
                <a:spcPts val="0"/>
              </a:spcAft>
            </a:pPr>
            <a:endParaRPr lang="en-US" dirty="0">
              <a:solidFill>
                <a:schemeClr val="accent6">
                  <a:lumMod val="20000"/>
                  <a:lumOff val="80000"/>
                </a:schemeClr>
              </a:solidFill>
            </a:endParaRPr>
          </a:p>
          <a:p>
            <a:pPr rtl="0" fontAlgn="base">
              <a:spcBef>
                <a:spcPts val="0"/>
              </a:spcBef>
              <a:spcAft>
                <a:spcPts val="0"/>
              </a:spcAft>
            </a:pPr>
            <a:r>
              <a:rPr lang="en-US" b="1" dirty="0">
                <a:solidFill>
                  <a:schemeClr val="accent6">
                    <a:lumMod val="20000"/>
                    <a:lumOff val="80000"/>
                  </a:schemeClr>
                </a:solidFill>
              </a:rPr>
              <a:t>Eigenvector Centrality</a:t>
            </a:r>
            <a:r>
              <a:rPr lang="en-US" dirty="0">
                <a:solidFill>
                  <a:schemeClr val="accent6">
                    <a:lumMod val="20000"/>
                    <a:lumOff val="80000"/>
                  </a:schemeClr>
                </a:solidFill>
              </a:rPr>
              <a:t>, a measure of a character's status, is plotted on the y-axis</a:t>
            </a:r>
          </a:p>
          <a:p>
            <a:pPr rtl="0" fontAlgn="base">
              <a:spcBef>
                <a:spcPts val="0"/>
              </a:spcBef>
              <a:spcAft>
                <a:spcPts val="0"/>
              </a:spcAft>
            </a:pPr>
            <a:endParaRPr lang="en-US" dirty="0">
              <a:solidFill>
                <a:schemeClr val="accent6">
                  <a:lumMod val="20000"/>
                  <a:lumOff val="80000"/>
                </a:schemeClr>
              </a:solidFill>
            </a:endParaRPr>
          </a:p>
          <a:p>
            <a:pPr rtl="0" fontAlgn="base">
              <a:spcBef>
                <a:spcPts val="0"/>
              </a:spcBef>
              <a:spcAft>
                <a:spcPts val="800"/>
              </a:spcAft>
            </a:pPr>
            <a:r>
              <a:rPr lang="en-US" b="1" dirty="0">
                <a:solidFill>
                  <a:schemeClr val="accent6">
                    <a:lumMod val="20000"/>
                    <a:lumOff val="80000"/>
                  </a:schemeClr>
                </a:solidFill>
              </a:rPr>
              <a:t>Weighted Degree Centrality</a:t>
            </a:r>
            <a:r>
              <a:rPr lang="en-US" dirty="0">
                <a:solidFill>
                  <a:schemeClr val="accent6">
                    <a:lumMod val="20000"/>
                    <a:lumOff val="80000"/>
                  </a:schemeClr>
                </a:solidFill>
              </a:rPr>
              <a:t>, a measure of the number of interactions, is represented by the color</a:t>
            </a:r>
          </a:p>
        </p:txBody>
      </p:sp>
      <p:sp>
        <p:nvSpPr>
          <p:cNvPr id="7" name="TextBox 6">
            <a:extLst>
              <a:ext uri="{FF2B5EF4-FFF2-40B4-BE49-F238E27FC236}">
                <a16:creationId xmlns:a16="http://schemas.microsoft.com/office/drawing/2014/main" id="{36F973E5-CE4E-43AA-BD75-1CF3E3FA9BA0}"/>
              </a:ext>
            </a:extLst>
          </p:cNvPr>
          <p:cNvSpPr txBox="1"/>
          <p:nvPr/>
        </p:nvSpPr>
        <p:spPr>
          <a:xfrm>
            <a:off x="7134688" y="856297"/>
            <a:ext cx="4593749" cy="2246769"/>
          </a:xfrm>
          <a:prstGeom prst="rect">
            <a:avLst/>
          </a:prstGeom>
          <a:noFill/>
        </p:spPr>
        <p:txBody>
          <a:bodyPr wrap="square">
            <a:spAutoFit/>
          </a:bodyPr>
          <a:lstStyle/>
          <a:p>
            <a:pPr rtl="0" fontAlgn="base">
              <a:spcBef>
                <a:spcPts val="0"/>
              </a:spcBef>
              <a:spcAft>
                <a:spcPts val="0"/>
              </a:spcAft>
            </a:pPr>
            <a:r>
              <a:rPr lang="en-US" sz="1400" b="0" i="0" dirty="0">
                <a:solidFill>
                  <a:schemeClr val="accent6">
                    <a:lumMod val="20000"/>
                    <a:lumOff val="80000"/>
                  </a:schemeClr>
                </a:solidFill>
                <a:effectLst/>
                <a:latin typeface="Lato" panose="020F0502020204030203" pitchFamily="34" charset="0"/>
              </a:rPr>
              <a:t>Both Jon and Daenerys have taken a “hero’s journey.”</a:t>
            </a:r>
          </a:p>
          <a:p>
            <a:pPr rtl="0" fontAlgn="base">
              <a:spcBef>
                <a:spcPts val="0"/>
              </a:spcBef>
              <a:spcAft>
                <a:spcPts val="0"/>
              </a:spcAft>
            </a:pPr>
            <a:r>
              <a:rPr lang="en-US" sz="1400" b="0" i="0" dirty="0">
                <a:solidFill>
                  <a:schemeClr val="accent6">
                    <a:lumMod val="20000"/>
                    <a:lumOff val="80000"/>
                  </a:schemeClr>
                </a:solidFill>
                <a:effectLst/>
                <a:latin typeface="Lato" panose="020F0502020204030203" pitchFamily="34" charset="0"/>
              </a:rPr>
              <a:t>They start below the diagonal and move consistently upwards and to the right from their stating place of adversity. </a:t>
            </a:r>
          </a:p>
          <a:p>
            <a:pPr rtl="0" fontAlgn="base">
              <a:spcBef>
                <a:spcPts val="0"/>
              </a:spcBef>
              <a:spcAft>
                <a:spcPts val="0"/>
              </a:spcAft>
            </a:pPr>
            <a:endParaRPr lang="en-US" sz="1400" dirty="0">
              <a:solidFill>
                <a:schemeClr val="accent6">
                  <a:lumMod val="20000"/>
                  <a:lumOff val="80000"/>
                </a:schemeClr>
              </a:solidFill>
              <a:latin typeface="Lato" panose="020F0502020204030203" pitchFamily="34" charset="0"/>
            </a:endParaRPr>
          </a:p>
          <a:p>
            <a:pPr rtl="0" fontAlgn="base">
              <a:spcBef>
                <a:spcPts val="0"/>
              </a:spcBef>
              <a:spcAft>
                <a:spcPts val="0"/>
              </a:spcAft>
            </a:pPr>
            <a:r>
              <a:rPr lang="en-US" sz="1400" b="0" i="0" dirty="0">
                <a:solidFill>
                  <a:schemeClr val="accent6">
                    <a:lumMod val="20000"/>
                    <a:lumOff val="80000"/>
                  </a:schemeClr>
                </a:solidFill>
                <a:effectLst/>
                <a:latin typeface="Lato" panose="020F0502020204030203" pitchFamily="34" charset="0"/>
              </a:rPr>
              <a:t>Cersei and Jamie has followed more tragic arcs: a rapid rise in Book 1 followed by an equal fall through Book 5</a:t>
            </a:r>
          </a:p>
          <a:p>
            <a:pPr rtl="0" fontAlgn="base">
              <a:spcBef>
                <a:spcPts val="0"/>
              </a:spcBef>
              <a:spcAft>
                <a:spcPts val="0"/>
              </a:spcAft>
            </a:pPr>
            <a:endParaRPr lang="en-US" sz="1400" dirty="0">
              <a:solidFill>
                <a:schemeClr val="accent6">
                  <a:lumMod val="20000"/>
                  <a:lumOff val="80000"/>
                </a:schemeClr>
              </a:solidFill>
              <a:latin typeface="Lato" panose="020F0502020204030203" pitchFamily="34" charset="0"/>
            </a:endParaRPr>
          </a:p>
          <a:p>
            <a:pPr rtl="0" fontAlgn="base">
              <a:spcBef>
                <a:spcPts val="0"/>
              </a:spcBef>
              <a:spcAft>
                <a:spcPts val="0"/>
              </a:spcAft>
            </a:pPr>
            <a:r>
              <a:rPr lang="en-US" sz="1400" b="0" i="0" dirty="0">
                <a:solidFill>
                  <a:schemeClr val="accent6">
                    <a:lumMod val="20000"/>
                    <a:lumOff val="80000"/>
                  </a:schemeClr>
                </a:solidFill>
                <a:effectLst/>
                <a:latin typeface="Lato" panose="020F0502020204030203" pitchFamily="34" charset="0"/>
              </a:rPr>
              <a:t> Meanwhile, Sansa’s story is about her tapping into her status to increase her importance</a:t>
            </a:r>
            <a:endParaRPr lang="en-US" sz="1400" dirty="0">
              <a:solidFill>
                <a:schemeClr val="accent6">
                  <a:lumMod val="20000"/>
                  <a:lumOff val="80000"/>
                </a:schemeClr>
              </a:solidFill>
            </a:endParaRPr>
          </a:p>
        </p:txBody>
      </p:sp>
    </p:spTree>
    <p:extLst>
      <p:ext uri="{BB962C8B-B14F-4D97-AF65-F5344CB8AC3E}">
        <p14:creationId xmlns:p14="http://schemas.microsoft.com/office/powerpoint/2010/main" val="1891618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880-FEBA-4046-A18E-60ABC0241D33}"/>
              </a:ext>
            </a:extLst>
          </p:cNvPr>
          <p:cNvSpPr txBox="1">
            <a:spLocks/>
          </p:cNvSpPr>
          <p:nvPr/>
        </p:nvSpPr>
        <p:spPr>
          <a:xfrm>
            <a:off x="397139" y="187508"/>
            <a:ext cx="11091600" cy="524924"/>
          </a:xfrm>
          <a:prstGeom prst="rect">
            <a:avLst/>
          </a:prstGeom>
        </p:spPr>
        <p:txBody>
          <a:bodyPr>
            <a:normAutofit fontScale="925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200" dirty="0"/>
              <a:t>8. Role of Weak and Strong ties</a:t>
            </a:r>
          </a:p>
        </p:txBody>
      </p:sp>
      <p:pic>
        <p:nvPicPr>
          <p:cNvPr id="4" name="Graphic 3">
            <a:extLst>
              <a:ext uri="{FF2B5EF4-FFF2-40B4-BE49-F238E27FC236}">
                <a16:creationId xmlns:a16="http://schemas.microsoft.com/office/drawing/2014/main" id="{EED406A9-B36F-491A-8ACE-2FAF127478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254" y="1137891"/>
            <a:ext cx="5604596" cy="5165253"/>
          </a:xfrm>
          <a:prstGeom prst="rect">
            <a:avLst/>
          </a:prstGeom>
        </p:spPr>
      </p:pic>
      <p:pic>
        <p:nvPicPr>
          <p:cNvPr id="6" name="Graphic 5">
            <a:extLst>
              <a:ext uri="{FF2B5EF4-FFF2-40B4-BE49-F238E27FC236}">
                <a16:creationId xmlns:a16="http://schemas.microsoft.com/office/drawing/2014/main" id="{1D88559E-51BD-41C3-A954-50277BF329D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9606" t="58253" r="43314" b="24369"/>
          <a:stretch/>
        </p:blipFill>
        <p:spPr>
          <a:xfrm>
            <a:off x="5974673" y="422770"/>
            <a:ext cx="6217328" cy="5079165"/>
          </a:xfrm>
          <a:prstGeom prst="rect">
            <a:avLst/>
          </a:prstGeom>
        </p:spPr>
      </p:pic>
      <p:cxnSp>
        <p:nvCxnSpPr>
          <p:cNvPr id="8" name="Straight Arrow Connector 7">
            <a:extLst>
              <a:ext uri="{FF2B5EF4-FFF2-40B4-BE49-F238E27FC236}">
                <a16:creationId xmlns:a16="http://schemas.microsoft.com/office/drawing/2014/main" id="{78EBF372-9CAC-4DB0-9B7F-EF4B24D6FA81}"/>
              </a:ext>
            </a:extLst>
          </p:cNvPr>
          <p:cNvCxnSpPr>
            <a:cxnSpLocks/>
          </p:cNvCxnSpPr>
          <p:nvPr/>
        </p:nvCxnSpPr>
        <p:spPr>
          <a:xfrm>
            <a:off x="5264458" y="2752078"/>
            <a:ext cx="1553592"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E54AD69-B48F-4556-9A3E-061C868CA0D2}"/>
              </a:ext>
            </a:extLst>
          </p:cNvPr>
          <p:cNvSpPr txBox="1"/>
          <p:nvPr/>
        </p:nvSpPr>
        <p:spPr>
          <a:xfrm>
            <a:off x="5086243" y="2064060"/>
            <a:ext cx="1713391" cy="584775"/>
          </a:xfrm>
          <a:prstGeom prst="rect">
            <a:avLst/>
          </a:prstGeom>
          <a:noFill/>
        </p:spPr>
        <p:txBody>
          <a:bodyPr wrap="square" rtlCol="0">
            <a:spAutoFit/>
          </a:bodyPr>
          <a:lstStyle/>
          <a:p>
            <a:pPr algn="ctr"/>
            <a:r>
              <a:rPr lang="en-US" sz="1600" dirty="0"/>
              <a:t>After removal of Weak Ties</a:t>
            </a:r>
          </a:p>
        </p:txBody>
      </p:sp>
      <p:sp>
        <p:nvSpPr>
          <p:cNvPr id="13" name="TextBox 12">
            <a:extLst>
              <a:ext uri="{FF2B5EF4-FFF2-40B4-BE49-F238E27FC236}">
                <a16:creationId xmlns:a16="http://schemas.microsoft.com/office/drawing/2014/main" id="{DF11A3E4-A17B-46B2-82C7-87199ACDE489}"/>
              </a:ext>
            </a:extLst>
          </p:cNvPr>
          <p:cNvSpPr txBox="1"/>
          <p:nvPr/>
        </p:nvSpPr>
        <p:spPr>
          <a:xfrm>
            <a:off x="6232126" y="5198588"/>
            <a:ext cx="4527610" cy="1077218"/>
          </a:xfrm>
          <a:prstGeom prst="rect">
            <a:avLst/>
          </a:prstGeom>
          <a:noFill/>
        </p:spPr>
        <p:txBody>
          <a:bodyPr wrap="square" rtlCol="0">
            <a:spAutoFit/>
          </a:bodyPr>
          <a:lstStyle/>
          <a:p>
            <a:r>
              <a:rPr lang="en-US" sz="1600" b="1" i="1" dirty="0"/>
              <a:t>“We can observe that by removing Weak nodes,  the information spread stops between communities, essentially making them isolated from one another.”</a:t>
            </a:r>
          </a:p>
        </p:txBody>
      </p:sp>
    </p:spTree>
    <p:extLst>
      <p:ext uri="{BB962C8B-B14F-4D97-AF65-F5344CB8AC3E}">
        <p14:creationId xmlns:p14="http://schemas.microsoft.com/office/powerpoint/2010/main" val="282339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14FD-31A9-45AD-A2E2-491A323492B5}"/>
              </a:ext>
            </a:extLst>
          </p:cNvPr>
          <p:cNvSpPr txBox="1">
            <a:spLocks/>
          </p:cNvSpPr>
          <p:nvPr/>
        </p:nvSpPr>
        <p:spPr>
          <a:xfrm>
            <a:off x="397139" y="187508"/>
            <a:ext cx="11091600" cy="524924"/>
          </a:xfrm>
          <a:prstGeom prst="rect">
            <a:avLst/>
          </a:prstGeom>
        </p:spPr>
        <p:txBody>
          <a:bodyPr>
            <a:normAutofit fontScale="925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200" dirty="0"/>
              <a:t>8. Role of Weak and Strong ties</a:t>
            </a:r>
          </a:p>
        </p:txBody>
      </p:sp>
      <p:pic>
        <p:nvPicPr>
          <p:cNvPr id="3" name="Graphic 2">
            <a:extLst>
              <a:ext uri="{FF2B5EF4-FFF2-40B4-BE49-F238E27FC236}">
                <a16:creationId xmlns:a16="http://schemas.microsoft.com/office/drawing/2014/main" id="{21B8EC1E-1666-4DCF-A325-AB422F0BAD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139" y="1216243"/>
            <a:ext cx="5567744" cy="5131290"/>
          </a:xfrm>
          <a:prstGeom prst="rect">
            <a:avLst/>
          </a:prstGeom>
        </p:spPr>
      </p:pic>
      <p:pic>
        <p:nvPicPr>
          <p:cNvPr id="5" name="Graphic 4">
            <a:extLst>
              <a:ext uri="{FF2B5EF4-FFF2-40B4-BE49-F238E27FC236}">
                <a16:creationId xmlns:a16="http://schemas.microsoft.com/office/drawing/2014/main" id="{323BC2B9-C2D5-4435-A9E3-53B6E0A790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5907" y="449970"/>
            <a:ext cx="5102022" cy="4908941"/>
          </a:xfrm>
          <a:prstGeom prst="rect">
            <a:avLst/>
          </a:prstGeom>
        </p:spPr>
      </p:pic>
      <p:sp>
        <p:nvSpPr>
          <p:cNvPr id="6" name="TextBox 5">
            <a:extLst>
              <a:ext uri="{FF2B5EF4-FFF2-40B4-BE49-F238E27FC236}">
                <a16:creationId xmlns:a16="http://schemas.microsoft.com/office/drawing/2014/main" id="{4078A8F6-2B5E-4E4B-B2F0-46D8D7BC88EC}"/>
              </a:ext>
            </a:extLst>
          </p:cNvPr>
          <p:cNvSpPr txBox="1"/>
          <p:nvPr/>
        </p:nvSpPr>
        <p:spPr>
          <a:xfrm>
            <a:off x="4676878" y="2176181"/>
            <a:ext cx="1713391" cy="584775"/>
          </a:xfrm>
          <a:prstGeom prst="rect">
            <a:avLst/>
          </a:prstGeom>
          <a:noFill/>
        </p:spPr>
        <p:txBody>
          <a:bodyPr wrap="square" rtlCol="0">
            <a:spAutoFit/>
          </a:bodyPr>
          <a:lstStyle/>
          <a:p>
            <a:pPr algn="ctr"/>
            <a:r>
              <a:rPr lang="en-US" sz="1600" dirty="0"/>
              <a:t>After removal of Strong Ties</a:t>
            </a:r>
          </a:p>
        </p:txBody>
      </p:sp>
      <p:cxnSp>
        <p:nvCxnSpPr>
          <p:cNvPr id="7" name="Straight Arrow Connector 6">
            <a:extLst>
              <a:ext uri="{FF2B5EF4-FFF2-40B4-BE49-F238E27FC236}">
                <a16:creationId xmlns:a16="http://schemas.microsoft.com/office/drawing/2014/main" id="{9447806D-6821-4AE4-A6A8-8E8E128AA2DA}"/>
              </a:ext>
            </a:extLst>
          </p:cNvPr>
          <p:cNvCxnSpPr>
            <a:cxnSpLocks/>
          </p:cNvCxnSpPr>
          <p:nvPr/>
        </p:nvCxnSpPr>
        <p:spPr>
          <a:xfrm>
            <a:off x="4836677" y="2831977"/>
            <a:ext cx="1553592"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41B670D2-EF6D-40ED-8082-14EE341D06C2}"/>
              </a:ext>
            </a:extLst>
          </p:cNvPr>
          <p:cNvSpPr txBox="1"/>
          <p:nvPr/>
        </p:nvSpPr>
        <p:spPr>
          <a:xfrm>
            <a:off x="5814874" y="5516536"/>
            <a:ext cx="4802819" cy="830997"/>
          </a:xfrm>
          <a:prstGeom prst="rect">
            <a:avLst/>
          </a:prstGeom>
          <a:noFill/>
        </p:spPr>
        <p:txBody>
          <a:bodyPr wrap="square" rtlCol="0">
            <a:spAutoFit/>
          </a:bodyPr>
          <a:lstStyle/>
          <a:p>
            <a:r>
              <a:rPr lang="en-US" sz="1600" b="1" i="1" dirty="0"/>
              <a:t>“Removal of Strong ties result in breaking down of local communities, this can be observed as how the clusters spread out after the removal.”</a:t>
            </a:r>
          </a:p>
        </p:txBody>
      </p:sp>
    </p:spTree>
    <p:extLst>
      <p:ext uri="{BB962C8B-B14F-4D97-AF65-F5344CB8AC3E}">
        <p14:creationId xmlns:p14="http://schemas.microsoft.com/office/powerpoint/2010/main" val="127652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oup 25">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7" name="Freeform: Shape 26">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itle 1">
            <a:extLst>
              <a:ext uri="{FF2B5EF4-FFF2-40B4-BE49-F238E27FC236}">
                <a16:creationId xmlns:a16="http://schemas.microsoft.com/office/drawing/2014/main" id="{D4580F7D-7A1C-4BAE-B9D0-61AA207DD5B2}"/>
              </a:ext>
            </a:extLst>
          </p:cNvPr>
          <p:cNvSpPr txBox="1">
            <a:spLocks/>
          </p:cNvSpPr>
          <p:nvPr/>
        </p:nvSpPr>
        <p:spPr>
          <a:xfrm>
            <a:off x="550863" y="114355"/>
            <a:ext cx="10298112" cy="836163"/>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spcAft>
                <a:spcPts val="600"/>
              </a:spcAft>
            </a:pPr>
            <a:r>
              <a:rPr lang="en-US" dirty="0"/>
              <a:t>9. Friends and Foes – Structural Balance </a:t>
            </a:r>
          </a:p>
        </p:txBody>
      </p:sp>
      <p:grpSp>
        <p:nvGrpSpPr>
          <p:cNvPr id="30" name="Group 29">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1"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4" descr="Diagram, radar chart&#10;&#10;Description automatically generated">
            <a:extLst>
              <a:ext uri="{FF2B5EF4-FFF2-40B4-BE49-F238E27FC236}">
                <a16:creationId xmlns:a16="http://schemas.microsoft.com/office/drawing/2014/main" id="{490A5B8A-305D-4CCE-A8DE-7F1F204DB47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6397" t="7946" r="26316" b="10971"/>
          <a:stretch/>
        </p:blipFill>
        <p:spPr>
          <a:xfrm>
            <a:off x="5300583" y="950518"/>
            <a:ext cx="6430226" cy="5761037"/>
          </a:xfrm>
          <a:custGeom>
            <a:avLst/>
            <a:gdLst/>
            <a:ahLst/>
            <a:cxnLst/>
            <a:rect l="l" t="t" r="r" b="b"/>
            <a:pathLst>
              <a:path w="7345363" h="5761037">
                <a:moveTo>
                  <a:pt x="0" y="0"/>
                </a:moveTo>
                <a:lnTo>
                  <a:pt x="7345363" y="0"/>
                </a:lnTo>
                <a:lnTo>
                  <a:pt x="7345363" y="5761037"/>
                </a:lnTo>
                <a:lnTo>
                  <a:pt x="0" y="5761037"/>
                </a:lnTo>
                <a:close/>
              </a:path>
            </a:pathLst>
          </a:custGeom>
        </p:spPr>
      </p:pic>
      <p:graphicFrame>
        <p:nvGraphicFramePr>
          <p:cNvPr id="6" name="Table 5">
            <a:extLst>
              <a:ext uri="{FF2B5EF4-FFF2-40B4-BE49-F238E27FC236}">
                <a16:creationId xmlns:a16="http://schemas.microsoft.com/office/drawing/2014/main" id="{E5FC5E87-0B78-4F46-A386-4105C59F07BC}"/>
              </a:ext>
            </a:extLst>
          </p:cNvPr>
          <p:cNvGraphicFramePr>
            <a:graphicFrameLocks noGrp="1"/>
          </p:cNvGraphicFramePr>
          <p:nvPr>
            <p:extLst>
              <p:ext uri="{D42A27DB-BD31-4B8C-83A1-F6EECF244321}">
                <p14:modId xmlns:p14="http://schemas.microsoft.com/office/powerpoint/2010/main" val="4057876633"/>
              </p:ext>
            </p:extLst>
          </p:nvPr>
        </p:nvGraphicFramePr>
        <p:xfrm>
          <a:off x="878889" y="3265610"/>
          <a:ext cx="4088017" cy="971122"/>
        </p:xfrm>
        <a:graphic>
          <a:graphicData uri="http://schemas.openxmlformats.org/drawingml/2006/table">
            <a:tbl>
              <a:tblPr>
                <a:effectLst>
                  <a:outerShdw blurRad="57150" dist="19050" dir="5400000" algn="ctr" rotWithShape="0">
                    <a:srgbClr val="000000">
                      <a:alpha val="63000"/>
                    </a:srgbClr>
                  </a:outerShdw>
                  <a:reflection blurRad="6350" stA="52000" endA="300" endPos="35000" dir="5400000" sy="-100000" algn="bl" rotWithShape="0"/>
                </a:effectLst>
                <a:tableStyleId>{D113A9D2-9D6B-4929-AA2D-F23B5EE8CBE7}</a:tableStyleId>
              </a:tblPr>
              <a:tblGrid>
                <a:gridCol w="923101">
                  <a:extLst>
                    <a:ext uri="{9D8B030D-6E8A-4147-A177-3AD203B41FA5}">
                      <a16:colId xmlns:a16="http://schemas.microsoft.com/office/drawing/2014/main" val="3594271402"/>
                    </a:ext>
                  </a:extLst>
                </a:gridCol>
                <a:gridCol w="791229">
                  <a:extLst>
                    <a:ext uri="{9D8B030D-6E8A-4147-A177-3AD203B41FA5}">
                      <a16:colId xmlns:a16="http://schemas.microsoft.com/office/drawing/2014/main" val="3055659841"/>
                    </a:ext>
                  </a:extLst>
                </a:gridCol>
                <a:gridCol w="791229">
                  <a:extLst>
                    <a:ext uri="{9D8B030D-6E8A-4147-A177-3AD203B41FA5}">
                      <a16:colId xmlns:a16="http://schemas.microsoft.com/office/drawing/2014/main" val="1945474774"/>
                    </a:ext>
                  </a:extLst>
                </a:gridCol>
                <a:gridCol w="791229">
                  <a:extLst>
                    <a:ext uri="{9D8B030D-6E8A-4147-A177-3AD203B41FA5}">
                      <a16:colId xmlns:a16="http://schemas.microsoft.com/office/drawing/2014/main" val="1291966500"/>
                    </a:ext>
                  </a:extLst>
                </a:gridCol>
                <a:gridCol w="791229">
                  <a:extLst>
                    <a:ext uri="{9D8B030D-6E8A-4147-A177-3AD203B41FA5}">
                      <a16:colId xmlns:a16="http://schemas.microsoft.com/office/drawing/2014/main" val="2991311865"/>
                    </a:ext>
                  </a:extLst>
                </a:gridCol>
              </a:tblGrid>
              <a:tr h="485561">
                <a:tc>
                  <a:txBody>
                    <a:bodyPr/>
                    <a:lstStyle/>
                    <a:p>
                      <a:pPr algn="ctr" fontAlgn="b"/>
                      <a:r>
                        <a:rPr lang="en-US" sz="1400" b="1" u="none" strike="noStrike" dirty="0">
                          <a:effectLst/>
                        </a:rPr>
                        <a:t>++ -</a:t>
                      </a:r>
                      <a:endParaRPr lang="en-US" sz="1400" b="1" i="0" u="none" strike="noStrike" dirty="0">
                        <a:solidFill>
                          <a:srgbClr val="FFFFFF"/>
                        </a:solidFill>
                        <a:effectLst/>
                        <a:latin typeface="Calibri" panose="020F0502020204030204" pitchFamily="34" charset="0"/>
                      </a:endParaRPr>
                    </a:p>
                  </a:txBody>
                  <a:tcPr marL="7620" marR="7620" marT="7620" marB="0" anchor="ctr">
                    <a:lnL w="12700" cap="flat" cmpd="sng" algn="ctr">
                      <a:solidFill>
                        <a:srgbClr val="FFC000"/>
                      </a:solidFill>
                      <a:prstDash val="solid"/>
                      <a:round/>
                      <a:headEnd type="none" w="med" len="med"/>
                      <a:tailEnd type="none" w="med" len="med"/>
                    </a:lnL>
                    <a:lnT w="12700" cap="flat" cmpd="sng" algn="ctr">
                      <a:solidFill>
                        <a:srgbClr val="FFC000"/>
                      </a:solidFill>
                      <a:prstDash val="solid"/>
                      <a:round/>
                      <a:headEnd type="none" w="med" len="med"/>
                      <a:tailEnd type="none" w="med" len="med"/>
                    </a:lnT>
                    <a:solidFill>
                      <a:schemeClr val="bg1"/>
                    </a:solidFill>
                  </a:tcPr>
                </a:tc>
                <a:tc>
                  <a:txBody>
                    <a:bodyPr/>
                    <a:lstStyle/>
                    <a:p>
                      <a:pPr algn="ctr" fontAlgn="b"/>
                      <a:r>
                        <a:rPr lang="en-US" sz="1400" b="1" u="none" strike="noStrike" dirty="0">
                          <a:effectLst/>
                        </a:rPr>
                        <a:t>+ + - </a:t>
                      </a:r>
                      <a:endParaRPr lang="en-US" sz="1400" b="1" i="0" u="none" strike="noStrike" dirty="0">
                        <a:solidFill>
                          <a:srgbClr val="FFFFFF"/>
                        </a:solidFill>
                        <a:effectLst/>
                        <a:latin typeface="Calibri" panose="020F0502020204030204" pitchFamily="34" charset="0"/>
                      </a:endParaRPr>
                    </a:p>
                  </a:txBody>
                  <a:tcPr marL="7620" marR="7620" marT="7620" marB="0" anchor="ctr">
                    <a:lnT w="12700" cap="flat" cmpd="sng" algn="ctr">
                      <a:solidFill>
                        <a:srgbClr val="FFC000"/>
                      </a:solidFill>
                      <a:prstDash val="solid"/>
                      <a:round/>
                      <a:headEnd type="none" w="med" len="med"/>
                      <a:tailEnd type="none" w="med" len="med"/>
                    </a:lnT>
                    <a:solidFill>
                      <a:schemeClr val="bg1"/>
                    </a:solidFill>
                  </a:tcPr>
                </a:tc>
                <a:tc>
                  <a:txBody>
                    <a:bodyPr/>
                    <a:lstStyle/>
                    <a:p>
                      <a:pPr algn="ctr" fontAlgn="b"/>
                      <a:r>
                        <a:rPr lang="en-US" sz="1400" b="1" u="none" strike="noStrike" dirty="0">
                          <a:effectLst/>
                        </a:rPr>
                        <a:t>+ - -</a:t>
                      </a:r>
                      <a:endParaRPr lang="en-US" sz="1400" b="1" i="0" u="none" strike="noStrike" dirty="0">
                        <a:solidFill>
                          <a:srgbClr val="FFFFFF"/>
                        </a:solidFill>
                        <a:effectLst/>
                        <a:latin typeface="Calibri" panose="020F0502020204030204" pitchFamily="34" charset="0"/>
                      </a:endParaRPr>
                    </a:p>
                  </a:txBody>
                  <a:tcPr marL="7620" marR="7620" marT="7620" marB="0" anchor="ctr">
                    <a:lnT w="12700" cap="flat" cmpd="sng" algn="ctr">
                      <a:solidFill>
                        <a:srgbClr val="FFC000"/>
                      </a:solidFill>
                      <a:prstDash val="solid"/>
                      <a:round/>
                      <a:headEnd type="none" w="med" len="med"/>
                      <a:tailEnd type="none" w="med" len="med"/>
                    </a:lnT>
                    <a:solidFill>
                      <a:schemeClr val="bg1"/>
                    </a:solidFill>
                  </a:tcPr>
                </a:tc>
                <a:tc>
                  <a:txBody>
                    <a:bodyPr/>
                    <a:lstStyle/>
                    <a:p>
                      <a:pPr algn="ctr" fontAlgn="b"/>
                      <a:r>
                        <a:rPr lang="en-US" sz="1400" b="1" u="none" strike="noStrike">
                          <a:effectLst/>
                        </a:rPr>
                        <a:t>- - -</a:t>
                      </a:r>
                      <a:endParaRPr lang="en-US" sz="1400" b="1" i="0" u="none" strike="noStrike">
                        <a:solidFill>
                          <a:srgbClr val="FFFFFF"/>
                        </a:solidFill>
                        <a:effectLst/>
                        <a:latin typeface="Calibri" panose="020F0502020204030204" pitchFamily="34" charset="0"/>
                      </a:endParaRPr>
                    </a:p>
                  </a:txBody>
                  <a:tcPr marL="7620" marR="7620" marT="7620" marB="0" anchor="ctr">
                    <a:lnT w="12700" cap="flat" cmpd="sng" algn="ctr">
                      <a:solidFill>
                        <a:srgbClr val="FFC000"/>
                      </a:solidFill>
                      <a:prstDash val="solid"/>
                      <a:round/>
                      <a:headEnd type="none" w="med" len="med"/>
                      <a:tailEnd type="none" w="med" len="med"/>
                    </a:lnT>
                    <a:solidFill>
                      <a:schemeClr val="bg1"/>
                    </a:solidFill>
                  </a:tcPr>
                </a:tc>
                <a:tc>
                  <a:txBody>
                    <a:bodyPr/>
                    <a:lstStyle/>
                    <a:p>
                      <a:pPr algn="ctr" fontAlgn="b"/>
                      <a:r>
                        <a:rPr lang="en-US" sz="1400" b="1" u="none" strike="noStrike" dirty="0">
                          <a:effectLst/>
                        </a:rPr>
                        <a:t>Total</a:t>
                      </a:r>
                      <a:endParaRPr lang="en-US" sz="1400" b="1" i="0" u="none" strike="noStrike" dirty="0">
                        <a:solidFill>
                          <a:srgbClr val="FFFFFF"/>
                        </a:solidFill>
                        <a:effectLst/>
                        <a:latin typeface="Calibri" panose="020F0502020204030204" pitchFamily="34" charset="0"/>
                      </a:endParaRPr>
                    </a:p>
                  </a:txBody>
                  <a:tcPr marL="7620" marR="7620" marT="7620" marB="0" anchor="ctr">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solidFill>
                      <a:schemeClr val="bg1"/>
                    </a:solidFill>
                  </a:tcPr>
                </a:tc>
                <a:extLst>
                  <a:ext uri="{0D108BD9-81ED-4DB2-BD59-A6C34878D82A}">
                    <a16:rowId xmlns:a16="http://schemas.microsoft.com/office/drawing/2014/main" val="1558202966"/>
                  </a:ext>
                </a:extLst>
              </a:tr>
              <a:tr h="485561">
                <a:tc>
                  <a:txBody>
                    <a:bodyPr/>
                    <a:lstStyle/>
                    <a:p>
                      <a:pPr algn="ctr" fontAlgn="b"/>
                      <a:r>
                        <a:rPr lang="en-US" sz="1400" b="1" u="none" strike="noStrike">
                          <a:effectLst/>
                        </a:rPr>
                        <a:t>9</a:t>
                      </a:r>
                      <a:endParaRPr lang="en-US" sz="1400" b="1" i="0" u="none" strike="noStrike">
                        <a:solidFill>
                          <a:srgbClr val="FFFFFF"/>
                        </a:solidFill>
                        <a:effectLst/>
                        <a:latin typeface="Calibri" panose="020F0502020204030204" pitchFamily="34" charset="0"/>
                      </a:endParaRPr>
                    </a:p>
                  </a:txBody>
                  <a:tcPr marL="7620" marR="7620" marT="7620" marB="0" anchor="ctr">
                    <a:lnL w="12700" cap="flat" cmpd="sng" algn="ctr">
                      <a:solidFill>
                        <a:srgbClr val="FFC000"/>
                      </a:solidFill>
                      <a:prstDash val="solid"/>
                      <a:round/>
                      <a:headEnd type="none" w="med" len="med"/>
                      <a:tailEnd type="none" w="med" len="med"/>
                    </a:lnL>
                    <a:lnB w="12700" cap="flat" cmpd="sng" algn="ctr">
                      <a:solidFill>
                        <a:srgbClr val="FFC000"/>
                      </a:solidFill>
                      <a:prstDash val="solid"/>
                      <a:round/>
                      <a:headEnd type="none" w="med" len="med"/>
                      <a:tailEnd type="none" w="med" len="med"/>
                    </a:lnB>
                    <a:solidFill>
                      <a:schemeClr val="bg1"/>
                    </a:solidFill>
                  </a:tcPr>
                </a:tc>
                <a:tc>
                  <a:txBody>
                    <a:bodyPr/>
                    <a:lstStyle/>
                    <a:p>
                      <a:pPr algn="ctr" fontAlgn="b"/>
                      <a:r>
                        <a:rPr lang="en-US" sz="1400" b="1" u="none" strike="noStrike">
                          <a:effectLst/>
                        </a:rPr>
                        <a:t>10</a:t>
                      </a:r>
                      <a:endParaRPr lang="en-US" sz="1400" b="1" i="0" u="none" strike="noStrike">
                        <a:solidFill>
                          <a:srgbClr val="FFFFFF"/>
                        </a:solidFill>
                        <a:effectLst/>
                        <a:latin typeface="Calibri" panose="020F0502020204030204" pitchFamily="34" charset="0"/>
                      </a:endParaRPr>
                    </a:p>
                  </a:txBody>
                  <a:tcPr marL="7620" marR="7620" marT="7620" marB="0" anchor="ctr">
                    <a:lnB w="12700" cap="flat" cmpd="sng" algn="ctr">
                      <a:solidFill>
                        <a:srgbClr val="FFC000"/>
                      </a:solidFill>
                      <a:prstDash val="solid"/>
                      <a:round/>
                      <a:headEnd type="none" w="med" len="med"/>
                      <a:tailEnd type="none" w="med" len="med"/>
                    </a:lnB>
                    <a:solidFill>
                      <a:schemeClr val="bg1"/>
                    </a:solidFill>
                  </a:tcPr>
                </a:tc>
                <a:tc>
                  <a:txBody>
                    <a:bodyPr/>
                    <a:lstStyle/>
                    <a:p>
                      <a:pPr algn="ctr" fontAlgn="b"/>
                      <a:r>
                        <a:rPr lang="en-US" sz="1400" b="1" u="none" strike="noStrike">
                          <a:effectLst/>
                        </a:rPr>
                        <a:t>62</a:t>
                      </a:r>
                      <a:endParaRPr lang="en-US" sz="1400" b="1" i="0" u="none" strike="noStrike">
                        <a:solidFill>
                          <a:srgbClr val="FFFFFF"/>
                        </a:solidFill>
                        <a:effectLst/>
                        <a:latin typeface="Calibri" panose="020F0502020204030204" pitchFamily="34" charset="0"/>
                      </a:endParaRPr>
                    </a:p>
                  </a:txBody>
                  <a:tcPr marL="7620" marR="7620" marT="7620" marB="0" anchor="ctr">
                    <a:lnB w="12700" cap="flat" cmpd="sng" algn="ctr">
                      <a:solidFill>
                        <a:srgbClr val="FFC000"/>
                      </a:solidFill>
                      <a:prstDash val="solid"/>
                      <a:round/>
                      <a:headEnd type="none" w="med" len="med"/>
                      <a:tailEnd type="none" w="med" len="med"/>
                    </a:lnB>
                    <a:solidFill>
                      <a:schemeClr val="bg1"/>
                    </a:solidFill>
                  </a:tcPr>
                </a:tc>
                <a:tc>
                  <a:txBody>
                    <a:bodyPr/>
                    <a:lstStyle/>
                    <a:p>
                      <a:pPr algn="ctr" fontAlgn="b"/>
                      <a:r>
                        <a:rPr lang="en-US" sz="1400" b="1" u="none" strike="noStrike">
                          <a:effectLst/>
                        </a:rPr>
                        <a:t>24</a:t>
                      </a:r>
                      <a:endParaRPr lang="en-US" sz="1400" b="1" i="0" u="none" strike="noStrike">
                        <a:solidFill>
                          <a:srgbClr val="FFFFFF"/>
                        </a:solidFill>
                        <a:effectLst/>
                        <a:latin typeface="Calibri" panose="020F0502020204030204" pitchFamily="34" charset="0"/>
                      </a:endParaRPr>
                    </a:p>
                  </a:txBody>
                  <a:tcPr marL="7620" marR="7620" marT="7620" marB="0" anchor="ctr">
                    <a:lnB w="12700" cap="flat" cmpd="sng" algn="ctr">
                      <a:solidFill>
                        <a:srgbClr val="FFC000"/>
                      </a:solidFill>
                      <a:prstDash val="solid"/>
                      <a:round/>
                      <a:headEnd type="none" w="med" len="med"/>
                      <a:tailEnd type="none" w="med" len="med"/>
                    </a:lnB>
                    <a:solidFill>
                      <a:schemeClr val="bg1"/>
                    </a:solidFill>
                  </a:tcPr>
                </a:tc>
                <a:tc>
                  <a:txBody>
                    <a:bodyPr/>
                    <a:lstStyle/>
                    <a:p>
                      <a:pPr algn="ctr" fontAlgn="b"/>
                      <a:r>
                        <a:rPr lang="en-US" sz="1400" b="1" u="none" strike="noStrike" dirty="0">
                          <a:effectLst/>
                        </a:rPr>
                        <a:t>105</a:t>
                      </a:r>
                      <a:endParaRPr lang="en-US" sz="1400" b="1" i="0" u="none" strike="noStrike" dirty="0">
                        <a:solidFill>
                          <a:srgbClr val="FFFFFF"/>
                        </a:solidFill>
                        <a:effectLst/>
                        <a:latin typeface="Calibri" panose="020F0502020204030204" pitchFamily="34" charset="0"/>
                      </a:endParaRPr>
                    </a:p>
                  </a:txBody>
                  <a:tcPr marL="7620" marR="7620" marT="7620" marB="0" anchor="ctr">
                    <a:lnR w="12700" cap="flat" cmpd="sng" algn="ctr">
                      <a:solidFill>
                        <a:srgbClr val="FFC000"/>
                      </a:solidFill>
                      <a:prstDash val="solid"/>
                      <a:round/>
                      <a:headEnd type="none" w="med" len="med"/>
                      <a:tailEnd type="none" w="med" len="med"/>
                    </a:lnR>
                    <a:lnB w="12700" cap="flat" cmpd="sng" algn="ctr">
                      <a:solidFill>
                        <a:srgbClr val="FFC000"/>
                      </a:solidFill>
                      <a:prstDash val="solid"/>
                      <a:round/>
                      <a:headEnd type="none" w="med" len="med"/>
                      <a:tailEnd type="none" w="med" len="med"/>
                    </a:lnB>
                    <a:solidFill>
                      <a:schemeClr val="bg1"/>
                    </a:solidFill>
                  </a:tcPr>
                </a:tc>
                <a:extLst>
                  <a:ext uri="{0D108BD9-81ED-4DB2-BD59-A6C34878D82A}">
                    <a16:rowId xmlns:a16="http://schemas.microsoft.com/office/drawing/2014/main" val="4244053659"/>
                  </a:ext>
                </a:extLst>
              </a:tr>
            </a:tbl>
          </a:graphicData>
        </a:graphic>
      </p:graphicFrame>
      <p:sp>
        <p:nvSpPr>
          <p:cNvPr id="25" name="TextBox 24">
            <a:extLst>
              <a:ext uri="{FF2B5EF4-FFF2-40B4-BE49-F238E27FC236}">
                <a16:creationId xmlns:a16="http://schemas.microsoft.com/office/drawing/2014/main" id="{9BFD7BF2-8C56-4497-902B-0C53EB26D63B}"/>
              </a:ext>
            </a:extLst>
          </p:cNvPr>
          <p:cNvSpPr txBox="1"/>
          <p:nvPr/>
        </p:nvSpPr>
        <p:spPr>
          <a:xfrm>
            <a:off x="1070901" y="4809092"/>
            <a:ext cx="6094520" cy="400110"/>
          </a:xfrm>
          <a:prstGeom prst="rect">
            <a:avLst/>
          </a:prstGeom>
          <a:noFill/>
        </p:spPr>
        <p:txBody>
          <a:bodyPr wrap="square">
            <a:spAutoFit/>
          </a:bodyPr>
          <a:lstStyle/>
          <a:p>
            <a:r>
              <a:rPr lang="en-US" sz="2000" b="1" i="1" u="none" strike="noStrike" dirty="0">
                <a:solidFill>
                  <a:srgbClr val="FFC000"/>
                </a:solidFill>
                <a:effectLst/>
                <a:latin typeface="Calibri" panose="020F0502020204030204" pitchFamily="34" charset="0"/>
              </a:rPr>
              <a:t>Structural Balance Score: 0.67619</a:t>
            </a:r>
            <a:r>
              <a:rPr lang="en-US" sz="2000" b="1" i="1" dirty="0">
                <a:solidFill>
                  <a:srgbClr val="FFC000"/>
                </a:solidFill>
              </a:rPr>
              <a:t> </a:t>
            </a:r>
          </a:p>
        </p:txBody>
      </p:sp>
      <p:sp>
        <p:nvSpPr>
          <p:cNvPr id="8" name="TextBox 7">
            <a:extLst>
              <a:ext uri="{FF2B5EF4-FFF2-40B4-BE49-F238E27FC236}">
                <a16:creationId xmlns:a16="http://schemas.microsoft.com/office/drawing/2014/main" id="{00CAC11F-A019-4FEE-83AC-51DBEE6061AA}"/>
              </a:ext>
            </a:extLst>
          </p:cNvPr>
          <p:cNvSpPr txBox="1"/>
          <p:nvPr/>
        </p:nvSpPr>
        <p:spPr>
          <a:xfrm>
            <a:off x="609605" y="1900666"/>
            <a:ext cx="4818595" cy="1200329"/>
          </a:xfrm>
          <a:prstGeom prst="rect">
            <a:avLst/>
          </a:prstGeom>
          <a:noFill/>
        </p:spPr>
        <p:txBody>
          <a:bodyPr wrap="square" rtlCol="0">
            <a:spAutoFit/>
          </a:bodyPr>
          <a:lstStyle/>
          <a:p>
            <a:r>
              <a:rPr lang="en-US" b="1" i="1" dirty="0"/>
              <a:t>The following tables shows the number of triangles formed by the Positive(green) and Negative(red) edges between the 10 most influential players</a:t>
            </a:r>
          </a:p>
        </p:txBody>
      </p:sp>
    </p:spTree>
    <p:extLst>
      <p:ext uri="{BB962C8B-B14F-4D97-AF65-F5344CB8AC3E}">
        <p14:creationId xmlns:p14="http://schemas.microsoft.com/office/powerpoint/2010/main" val="292994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 name="Rectangle 1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4" name="Group 23">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5" name="Freeform: Shape 24">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C0ADF795-15C8-4D52-B981-FB218FB43F8D}"/>
              </a:ext>
            </a:extLst>
          </p:cNvPr>
          <p:cNvSpPr txBox="1">
            <a:spLocks/>
          </p:cNvSpPr>
          <p:nvPr/>
        </p:nvSpPr>
        <p:spPr>
          <a:xfrm>
            <a:off x="896845" y="632651"/>
            <a:ext cx="9412286" cy="779349"/>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spcAft>
                <a:spcPts val="600"/>
              </a:spcAft>
            </a:pPr>
            <a:r>
              <a:rPr lang="en-US" dirty="0"/>
              <a:t>10. Longest Plot – Clique Analysis </a:t>
            </a:r>
          </a:p>
        </p:txBody>
      </p:sp>
      <p:grpSp>
        <p:nvGrpSpPr>
          <p:cNvPr id="28" name="Group 27">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9"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aphicFrame>
        <p:nvGraphicFramePr>
          <p:cNvPr id="3" name="Table 2">
            <a:extLst>
              <a:ext uri="{FF2B5EF4-FFF2-40B4-BE49-F238E27FC236}">
                <a16:creationId xmlns:a16="http://schemas.microsoft.com/office/drawing/2014/main" id="{456FA0B4-47D6-4ED4-BEE8-DBD064C6FE00}"/>
              </a:ext>
            </a:extLst>
          </p:cNvPr>
          <p:cNvGraphicFramePr>
            <a:graphicFrameLocks noGrp="1"/>
          </p:cNvGraphicFramePr>
          <p:nvPr>
            <p:extLst>
              <p:ext uri="{D42A27DB-BD31-4B8C-83A1-F6EECF244321}">
                <p14:modId xmlns:p14="http://schemas.microsoft.com/office/powerpoint/2010/main" val="138516168"/>
              </p:ext>
            </p:extLst>
          </p:nvPr>
        </p:nvGraphicFramePr>
        <p:xfrm>
          <a:off x="324088" y="1981053"/>
          <a:ext cx="11572637" cy="2848471"/>
        </p:xfrm>
        <a:graphic>
          <a:graphicData uri="http://schemas.openxmlformats.org/drawingml/2006/table">
            <a:tbl>
              <a:tblPr firstRow="1" bandRow="1">
                <a:noFill/>
                <a:tableStyleId>{5C22544A-7EE6-4342-B048-85BDC9FD1C3A}</a:tableStyleId>
              </a:tblPr>
              <a:tblGrid>
                <a:gridCol w="747715">
                  <a:extLst>
                    <a:ext uri="{9D8B030D-6E8A-4147-A177-3AD203B41FA5}">
                      <a16:colId xmlns:a16="http://schemas.microsoft.com/office/drawing/2014/main" val="1481827299"/>
                    </a:ext>
                  </a:extLst>
                </a:gridCol>
                <a:gridCol w="951166">
                  <a:extLst>
                    <a:ext uri="{9D8B030D-6E8A-4147-A177-3AD203B41FA5}">
                      <a16:colId xmlns:a16="http://schemas.microsoft.com/office/drawing/2014/main" val="1930912483"/>
                    </a:ext>
                  </a:extLst>
                </a:gridCol>
                <a:gridCol w="860365">
                  <a:extLst>
                    <a:ext uri="{9D8B030D-6E8A-4147-A177-3AD203B41FA5}">
                      <a16:colId xmlns:a16="http://schemas.microsoft.com/office/drawing/2014/main" val="1893024487"/>
                    </a:ext>
                  </a:extLst>
                </a:gridCol>
                <a:gridCol w="860365">
                  <a:extLst>
                    <a:ext uri="{9D8B030D-6E8A-4147-A177-3AD203B41FA5}">
                      <a16:colId xmlns:a16="http://schemas.microsoft.com/office/drawing/2014/main" val="743665871"/>
                    </a:ext>
                  </a:extLst>
                </a:gridCol>
                <a:gridCol w="951166">
                  <a:extLst>
                    <a:ext uri="{9D8B030D-6E8A-4147-A177-3AD203B41FA5}">
                      <a16:colId xmlns:a16="http://schemas.microsoft.com/office/drawing/2014/main" val="2527977826"/>
                    </a:ext>
                  </a:extLst>
                </a:gridCol>
                <a:gridCol w="860365">
                  <a:extLst>
                    <a:ext uri="{9D8B030D-6E8A-4147-A177-3AD203B41FA5}">
                      <a16:colId xmlns:a16="http://schemas.microsoft.com/office/drawing/2014/main" val="4092536700"/>
                    </a:ext>
                  </a:extLst>
                </a:gridCol>
                <a:gridCol w="951166">
                  <a:extLst>
                    <a:ext uri="{9D8B030D-6E8A-4147-A177-3AD203B41FA5}">
                      <a16:colId xmlns:a16="http://schemas.microsoft.com/office/drawing/2014/main" val="2356478173"/>
                    </a:ext>
                  </a:extLst>
                </a:gridCol>
                <a:gridCol w="951166">
                  <a:extLst>
                    <a:ext uri="{9D8B030D-6E8A-4147-A177-3AD203B41FA5}">
                      <a16:colId xmlns:a16="http://schemas.microsoft.com/office/drawing/2014/main" val="51608432"/>
                    </a:ext>
                  </a:extLst>
                </a:gridCol>
                <a:gridCol w="860365">
                  <a:extLst>
                    <a:ext uri="{9D8B030D-6E8A-4147-A177-3AD203B41FA5}">
                      <a16:colId xmlns:a16="http://schemas.microsoft.com/office/drawing/2014/main" val="1606446724"/>
                    </a:ext>
                  </a:extLst>
                </a:gridCol>
                <a:gridCol w="860365">
                  <a:extLst>
                    <a:ext uri="{9D8B030D-6E8A-4147-A177-3AD203B41FA5}">
                      <a16:colId xmlns:a16="http://schemas.microsoft.com/office/drawing/2014/main" val="2217745346"/>
                    </a:ext>
                  </a:extLst>
                </a:gridCol>
                <a:gridCol w="951166">
                  <a:extLst>
                    <a:ext uri="{9D8B030D-6E8A-4147-A177-3AD203B41FA5}">
                      <a16:colId xmlns:a16="http://schemas.microsoft.com/office/drawing/2014/main" val="95171907"/>
                    </a:ext>
                  </a:extLst>
                </a:gridCol>
                <a:gridCol w="788009">
                  <a:extLst>
                    <a:ext uri="{9D8B030D-6E8A-4147-A177-3AD203B41FA5}">
                      <a16:colId xmlns:a16="http://schemas.microsoft.com/office/drawing/2014/main" val="1311237640"/>
                    </a:ext>
                  </a:extLst>
                </a:gridCol>
                <a:gridCol w="979258">
                  <a:extLst>
                    <a:ext uri="{9D8B030D-6E8A-4147-A177-3AD203B41FA5}">
                      <a16:colId xmlns:a16="http://schemas.microsoft.com/office/drawing/2014/main" val="3716462388"/>
                    </a:ext>
                  </a:extLst>
                </a:gridCol>
              </a:tblGrid>
              <a:tr h="450981">
                <a:tc>
                  <a:txBody>
                    <a:bodyPr/>
                    <a:lstStyle/>
                    <a:p>
                      <a:pPr algn="l" fontAlgn="b"/>
                      <a:r>
                        <a:rPr lang="en-US" sz="1050" b="1" u="none" strike="noStrike" cap="all" spc="60" dirty="0">
                          <a:solidFill>
                            <a:schemeClr val="tx1"/>
                          </a:solidFill>
                          <a:effectLst/>
                        </a:rPr>
                        <a:t>Book Number</a:t>
                      </a:r>
                      <a:endParaRPr lang="en-US" sz="1050" b="1" i="0" u="none" strike="noStrike" cap="all" spc="60" dirty="0">
                        <a:solidFill>
                          <a:schemeClr val="tx1"/>
                        </a:solidFill>
                        <a:effectLst/>
                        <a:latin typeface="Calibri" panose="020F0502020204030204" pitchFamily="34" charset="0"/>
                      </a:endParaRPr>
                    </a:p>
                  </a:txBody>
                  <a:tcPr marL="3701" marR="3701" marT="51870" marB="51870" anchor="b">
                    <a:lnL w="12700" cmpd="sng">
                      <a:noFill/>
                    </a:lnL>
                    <a:lnR w="12700" cmpd="sng">
                      <a:noFill/>
                    </a:lnR>
                    <a:lnT w="12700" cmpd="sng">
                      <a:noFill/>
                    </a:lnT>
                    <a:lnB w="38100" cmpd="sng">
                      <a:noFill/>
                    </a:lnB>
                    <a:noFill/>
                  </a:tcPr>
                </a:tc>
                <a:tc gridSpan="11">
                  <a:txBody>
                    <a:bodyPr/>
                    <a:lstStyle/>
                    <a:p>
                      <a:pPr algn="ctr" fontAlgn="b"/>
                      <a:r>
                        <a:rPr lang="en-US" sz="1050" b="1" u="none" strike="noStrike" cap="all" spc="60" dirty="0">
                          <a:solidFill>
                            <a:schemeClr val="tx1"/>
                          </a:solidFill>
                          <a:effectLst/>
                        </a:rPr>
                        <a:t>Largest - Clique</a:t>
                      </a:r>
                      <a:endParaRPr lang="en-US" sz="1050" b="1" i="0" u="none" strike="noStrike" cap="all" spc="60" dirty="0">
                        <a:solidFill>
                          <a:schemeClr val="tx1"/>
                        </a:solidFill>
                        <a:effectLst/>
                        <a:latin typeface="Calibri" panose="020F0502020204030204" pitchFamily="34" charset="0"/>
                      </a:endParaRPr>
                    </a:p>
                  </a:txBody>
                  <a:tcPr marL="3701" marR="3701" marT="51870" marB="51870" anchor="b">
                    <a:lnL w="12700" cmpd="sng">
                      <a:noFill/>
                    </a:lnL>
                    <a:lnR w="12700" cmpd="sng">
                      <a:noFill/>
                    </a:lnR>
                    <a:lnT w="12700" cmpd="sng">
                      <a:noFill/>
                    </a:lnT>
                    <a:lnB w="38100" cmpd="sng">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50" b="1" u="none" strike="noStrike" cap="all" spc="60" dirty="0">
                          <a:solidFill>
                            <a:schemeClr val="tx1"/>
                          </a:solidFill>
                          <a:effectLst/>
                        </a:rPr>
                        <a:t>Characters</a:t>
                      </a:r>
                      <a:endParaRPr lang="en-US" sz="1050" b="1" i="0" u="none" strike="noStrike" cap="all" spc="60" dirty="0">
                        <a:solidFill>
                          <a:schemeClr val="tx1"/>
                        </a:solidFill>
                        <a:effectLst/>
                        <a:latin typeface="Calibri" panose="020F0502020204030204" pitchFamily="34" charset="0"/>
                      </a:endParaRPr>
                    </a:p>
                  </a:txBody>
                  <a:tcPr marL="3701" marR="3701" marT="51870" marB="51870" anchor="b">
                    <a:lnL w="12700" cmpd="sng">
                      <a:noFill/>
                    </a:lnL>
                    <a:lnR w="12700" cmpd="sng">
                      <a:noFill/>
                    </a:lnR>
                    <a:lnT w="12700" cmpd="sng">
                      <a:noFill/>
                    </a:lnT>
                    <a:lnB w="38100" cmpd="sng">
                      <a:noFill/>
                    </a:lnB>
                    <a:noFill/>
                  </a:tcPr>
                </a:tc>
                <a:extLst>
                  <a:ext uri="{0D108BD9-81ED-4DB2-BD59-A6C34878D82A}">
                    <a16:rowId xmlns:a16="http://schemas.microsoft.com/office/drawing/2014/main" val="542055393"/>
                  </a:ext>
                </a:extLst>
              </a:tr>
              <a:tr h="479498">
                <a:tc>
                  <a:txBody>
                    <a:bodyPr/>
                    <a:lstStyle/>
                    <a:p>
                      <a:pPr algn="l" fontAlgn="b"/>
                      <a:r>
                        <a:rPr lang="en-US" sz="1200" b="1" u="none" strike="noStrike" cap="none" spc="0" dirty="0">
                          <a:solidFill>
                            <a:schemeClr val="tx1"/>
                          </a:solidFill>
                          <a:effectLst/>
                        </a:rPr>
                        <a:t>Book1</a:t>
                      </a:r>
                      <a:endParaRPr lang="en-US" sz="1200" b="1" i="0" u="none" strike="noStrike" cap="none" spc="0" dirty="0">
                        <a:solidFill>
                          <a:schemeClr val="tx1"/>
                        </a:solidFill>
                        <a:effectLst/>
                        <a:latin typeface="Calibri" panose="020F0502020204030204" pitchFamily="34" charset="0"/>
                      </a:endParaRPr>
                    </a:p>
                  </a:txBody>
                  <a:tcPr marL="3701" marR="3701" marT="3701" marB="51870" anchor="b">
                    <a:lnL w="12700" cap="flat" cmpd="sng" algn="ctr">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Robert-Baratheon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Eddard-Stark</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Sansa-Stark</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Joffrey-Baratheon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Cersei-Lannister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Petyr-Baelish</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Catelyn-Stark</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Tyrion-Lannister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Jaime-Lannister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200" u="none" strike="noStrike" cap="none" spc="0">
                          <a:solidFill>
                            <a:schemeClr val="tx1"/>
                          </a:solidFill>
                          <a:effectLst/>
                        </a:rPr>
                        <a:t>Varys</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tc>
                  <a:txBody>
                    <a:bodyPr/>
                    <a:lstStyle/>
                    <a:p>
                      <a:pPr algn="r" fontAlgn="b"/>
                      <a:r>
                        <a:rPr lang="en-US" sz="1200" b="1" u="none" strike="noStrike" cap="none" spc="0" dirty="0">
                          <a:solidFill>
                            <a:srgbClr val="FFFF00"/>
                          </a:solidFill>
                          <a:effectLst/>
                        </a:rPr>
                        <a:t>10</a:t>
                      </a:r>
                      <a:endParaRPr lang="en-US" sz="1200" b="1" i="1" u="none" strike="noStrike" cap="none" spc="0" dirty="0">
                        <a:solidFill>
                          <a:srgbClr val="FFFF00"/>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98211010"/>
                  </a:ext>
                </a:extLst>
              </a:tr>
              <a:tr h="479498">
                <a:tc>
                  <a:txBody>
                    <a:bodyPr/>
                    <a:lstStyle/>
                    <a:p>
                      <a:pPr algn="l" fontAlgn="b"/>
                      <a:r>
                        <a:rPr lang="en-US" sz="1200" b="1" u="none" strike="noStrike" cap="none" spc="0" dirty="0">
                          <a:solidFill>
                            <a:schemeClr val="tx1"/>
                          </a:solidFill>
                          <a:effectLst/>
                        </a:rPr>
                        <a:t>Book2</a:t>
                      </a:r>
                      <a:endParaRPr lang="en-US" sz="1200" b="1" i="0" u="none" strike="noStrike" cap="none" spc="0" dirty="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Joffrey-Baratheon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Cersei-Lannister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Tyrion-Lannister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Sansa-Stark</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Jaime-Lannister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Renly-Baratheon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Stannis-Baratheon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Catelyn-Stark</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Robb-Stark</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Robert-Baratheon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200" b="1" u="none" strike="noStrike" cap="none" spc="0" dirty="0">
                          <a:solidFill>
                            <a:srgbClr val="FFFF00"/>
                          </a:solidFill>
                          <a:effectLst/>
                        </a:rPr>
                        <a:t>10</a:t>
                      </a:r>
                      <a:endParaRPr lang="en-US" sz="1200" b="1" i="1" u="none" strike="noStrike" cap="none" spc="0" dirty="0">
                        <a:solidFill>
                          <a:srgbClr val="FFFF00"/>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155325433"/>
                  </a:ext>
                </a:extLst>
              </a:tr>
              <a:tr h="479498">
                <a:tc>
                  <a:txBody>
                    <a:bodyPr/>
                    <a:lstStyle/>
                    <a:p>
                      <a:pPr algn="l" fontAlgn="b"/>
                      <a:r>
                        <a:rPr lang="en-US" sz="1200" b="1" u="none" strike="noStrike" cap="none" spc="0" dirty="0">
                          <a:solidFill>
                            <a:schemeClr val="tx1"/>
                          </a:solidFill>
                          <a:effectLst/>
                        </a:rPr>
                        <a:t>Book3</a:t>
                      </a:r>
                      <a:endParaRPr lang="en-US" sz="1200" b="1" i="0" u="none" strike="noStrike" cap="none" spc="0" dirty="0">
                        <a:solidFill>
                          <a:schemeClr val="tx1"/>
                        </a:solidFill>
                        <a:effectLst/>
                        <a:latin typeface="Calibri" panose="020F0502020204030204" pitchFamily="34" charset="0"/>
                      </a:endParaRPr>
                    </a:p>
                  </a:txBody>
                  <a:tcPr marL="3701" marR="3701" marT="3701" marB="51870" anchor="b">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Joffrey-Baratheon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Tickler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Arya-Stark</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Cersei-Lannister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Dunsen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Gregor-Clegane</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Ilyn-Payne</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Meryn-Trant</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Polliver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Rafford</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200" u="none" strike="noStrike" cap="none" spc="0">
                          <a:solidFill>
                            <a:schemeClr val="tx1"/>
                          </a:solidFill>
                          <a:effectLst/>
                        </a:rPr>
                        <a:t>Sandor-Clegane</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tc>
                  <a:txBody>
                    <a:bodyPr/>
                    <a:lstStyle/>
                    <a:p>
                      <a:pPr algn="r" fontAlgn="b"/>
                      <a:r>
                        <a:rPr lang="en-US" sz="1200" b="1" u="none" strike="noStrike" cap="none" spc="0" dirty="0">
                          <a:solidFill>
                            <a:srgbClr val="FFFF00"/>
                          </a:solidFill>
                          <a:effectLst/>
                        </a:rPr>
                        <a:t>11</a:t>
                      </a:r>
                      <a:endParaRPr lang="en-US" sz="1200" b="1" i="1" u="none" strike="noStrike" cap="none" spc="0" dirty="0">
                        <a:solidFill>
                          <a:srgbClr val="FFFF00"/>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60618368"/>
                  </a:ext>
                </a:extLst>
              </a:tr>
              <a:tr h="479498">
                <a:tc>
                  <a:txBody>
                    <a:bodyPr/>
                    <a:lstStyle/>
                    <a:p>
                      <a:pPr algn="l" fontAlgn="b"/>
                      <a:r>
                        <a:rPr lang="en-US" sz="1200" b="1" u="none" strike="noStrike" cap="none" spc="0" dirty="0">
                          <a:solidFill>
                            <a:schemeClr val="tx1"/>
                          </a:solidFill>
                          <a:effectLst/>
                        </a:rPr>
                        <a:t>Book4</a:t>
                      </a:r>
                      <a:endParaRPr lang="en-US" sz="1200" b="1" i="0" u="none" strike="noStrike" cap="none" spc="0" dirty="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Cersei-Lannister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Jaime-Lannister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Tyrion-Lannister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Tommen-Baratheon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Tywin-Lannister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r>
                        <a:rPr lang="en-US" sz="1200" u="none" strike="noStrike" cap="none" spc="0">
                          <a:solidFill>
                            <a:schemeClr val="tx1"/>
                          </a:solidFill>
                          <a:effectLst/>
                        </a:rPr>
                        <a:t>Mace-Tyrell</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200" b="1" u="none" strike="noStrike" cap="none" spc="0" dirty="0">
                          <a:solidFill>
                            <a:srgbClr val="FFFF00"/>
                          </a:solidFill>
                          <a:effectLst/>
                        </a:rPr>
                        <a:t>6</a:t>
                      </a:r>
                      <a:endParaRPr lang="en-US" sz="1200" b="1" i="1" u="none" strike="noStrike" cap="none" spc="0" dirty="0">
                        <a:solidFill>
                          <a:srgbClr val="FFFF00"/>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690003077"/>
                  </a:ext>
                </a:extLst>
              </a:tr>
              <a:tr h="479498">
                <a:tc>
                  <a:txBody>
                    <a:bodyPr/>
                    <a:lstStyle/>
                    <a:p>
                      <a:pPr algn="l" fontAlgn="b"/>
                      <a:r>
                        <a:rPr lang="en-US" sz="1200" b="1" u="none" strike="noStrike" cap="none" spc="0" dirty="0">
                          <a:solidFill>
                            <a:schemeClr val="tx1"/>
                          </a:solidFill>
                          <a:effectLst/>
                        </a:rPr>
                        <a:t>Book5</a:t>
                      </a:r>
                      <a:endParaRPr lang="en-US" sz="1200" b="1" i="0" u="none" strike="noStrike" cap="none" spc="0" dirty="0">
                        <a:solidFill>
                          <a:schemeClr val="tx1"/>
                        </a:solidFill>
                        <a:effectLst/>
                        <a:latin typeface="Calibri" panose="020F0502020204030204" pitchFamily="34" charset="0"/>
                      </a:endParaRPr>
                    </a:p>
                  </a:txBody>
                  <a:tcPr marL="3701" marR="3701" marT="3701" marB="51870" anchor="b">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1200" u="none" strike="noStrike" cap="none" spc="0">
                          <a:solidFill>
                            <a:schemeClr val="tx1"/>
                          </a:solidFill>
                          <a:effectLst/>
                        </a:rPr>
                        <a:t>Cersei-Lannister</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1200" u="none" strike="noStrike" cap="none" spc="0">
                          <a:solidFill>
                            <a:schemeClr val="tx1"/>
                          </a:solidFill>
                          <a:effectLst/>
                        </a:rPr>
                        <a:t>Rafford</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1200" u="none" strike="noStrike" cap="none" spc="0">
                          <a:solidFill>
                            <a:schemeClr val="tx1"/>
                          </a:solidFill>
                          <a:effectLst/>
                        </a:rPr>
                        <a:t>Dunsen</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1200" u="none" strike="noStrike" cap="none" spc="0">
                          <a:solidFill>
                            <a:schemeClr val="tx1"/>
                          </a:solidFill>
                          <a:effectLst/>
                        </a:rPr>
                        <a:t>Gregor-Clegane</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1200" u="none" strike="noStrike" cap="none" spc="0">
                          <a:solidFill>
                            <a:schemeClr val="tx1"/>
                          </a:solidFill>
                          <a:effectLst/>
                        </a:rPr>
                        <a:t>Ilyn-Payne</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1200" u="none" strike="noStrike" cap="none" spc="0">
                          <a:solidFill>
                            <a:schemeClr val="tx1"/>
                          </a:solidFill>
                          <a:effectLst/>
                        </a:rPr>
                        <a:t>Meryn-Trant</a:t>
                      </a:r>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endParaRPr lang="en-US" sz="1200" b="1" i="1" u="none" strike="noStrike" cap="none" spc="0">
                        <a:solidFill>
                          <a:schemeClr val="tx1"/>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200" b="1" u="none" strike="noStrike" cap="none" spc="0" dirty="0">
                          <a:solidFill>
                            <a:srgbClr val="FFFF00"/>
                          </a:solidFill>
                          <a:effectLst/>
                        </a:rPr>
                        <a:t>6</a:t>
                      </a:r>
                      <a:endParaRPr lang="en-US" sz="1200" b="1" i="1" u="none" strike="noStrike" cap="none" spc="0" dirty="0">
                        <a:solidFill>
                          <a:srgbClr val="FFFF00"/>
                        </a:solidFill>
                        <a:effectLst/>
                        <a:latin typeface="Calibri" panose="020F0502020204030204" pitchFamily="34" charset="0"/>
                      </a:endParaRPr>
                    </a:p>
                  </a:txBody>
                  <a:tcPr marL="3701" marR="3701" marT="3701" marB="5187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573742443"/>
                  </a:ext>
                </a:extLst>
              </a:tr>
            </a:tbl>
          </a:graphicData>
        </a:graphic>
      </p:graphicFrame>
    </p:spTree>
    <p:extLst>
      <p:ext uri="{BB962C8B-B14F-4D97-AF65-F5344CB8AC3E}">
        <p14:creationId xmlns:p14="http://schemas.microsoft.com/office/powerpoint/2010/main" val="195728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B1FD-CD81-464C-8CF3-82FDC1AD960D}"/>
              </a:ext>
            </a:extLst>
          </p:cNvPr>
          <p:cNvSpPr txBox="1">
            <a:spLocks/>
          </p:cNvSpPr>
          <p:nvPr/>
        </p:nvSpPr>
        <p:spPr>
          <a:xfrm>
            <a:off x="674904" y="395853"/>
            <a:ext cx="9412286" cy="779349"/>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spcAft>
                <a:spcPts val="600"/>
              </a:spcAft>
            </a:pPr>
            <a:r>
              <a:rPr lang="en-US" dirty="0"/>
              <a:t>11. Future Research </a:t>
            </a:r>
          </a:p>
        </p:txBody>
      </p:sp>
      <p:sp>
        <p:nvSpPr>
          <p:cNvPr id="3" name="TextBox 2">
            <a:extLst>
              <a:ext uri="{FF2B5EF4-FFF2-40B4-BE49-F238E27FC236}">
                <a16:creationId xmlns:a16="http://schemas.microsoft.com/office/drawing/2014/main" id="{E2E63C71-774D-4DAB-8102-3236361706D0}"/>
              </a:ext>
            </a:extLst>
          </p:cNvPr>
          <p:cNvSpPr txBox="1"/>
          <p:nvPr/>
        </p:nvSpPr>
        <p:spPr>
          <a:xfrm>
            <a:off x="1020932" y="1740023"/>
            <a:ext cx="8504808" cy="2585323"/>
          </a:xfrm>
          <a:prstGeom prst="rect">
            <a:avLst/>
          </a:prstGeom>
          <a:noFill/>
        </p:spPr>
        <p:txBody>
          <a:bodyPr wrap="square" rtlCol="0">
            <a:spAutoFit/>
          </a:bodyPr>
          <a:lstStyle/>
          <a:p>
            <a:pPr marL="285750" indent="-285750">
              <a:buFontTx/>
              <a:buChar char="-"/>
            </a:pPr>
            <a:r>
              <a:rPr lang="en-US" dirty="0"/>
              <a:t>Visualizing “Small World Effect” in the network.</a:t>
            </a:r>
          </a:p>
          <a:p>
            <a:pPr marL="285750" indent="-285750">
              <a:buFontTx/>
              <a:buChar char="-"/>
            </a:pPr>
            <a:endParaRPr lang="en-US" dirty="0"/>
          </a:p>
          <a:p>
            <a:pPr marL="285750" indent="-285750">
              <a:buFontTx/>
              <a:buChar char="-"/>
            </a:pPr>
            <a:r>
              <a:rPr lang="en-US" dirty="0"/>
              <a:t>Analyzing “Embeddedness Theory” and “Homophily concept” in ‘A song of Ice and Fire’ network.</a:t>
            </a:r>
          </a:p>
          <a:p>
            <a:pPr marL="285750" indent="-285750">
              <a:buFontTx/>
              <a:buChar char="-"/>
            </a:pPr>
            <a:endParaRPr lang="en-US" dirty="0"/>
          </a:p>
          <a:p>
            <a:pPr marL="285750" indent="-285750">
              <a:buFontTx/>
              <a:buChar char="-"/>
            </a:pPr>
            <a:r>
              <a:rPr lang="en-US" dirty="0"/>
              <a:t>Comparing “A song of Ice and Fire” network with “Harry-Potter” network:</a:t>
            </a:r>
          </a:p>
          <a:p>
            <a:r>
              <a:rPr lang="en-US" dirty="0"/>
              <a:t>       </a:t>
            </a:r>
            <a:r>
              <a:rPr lang="en-US" i="1" dirty="0"/>
              <a:t>How having multiple Protagonists impacts the story</a:t>
            </a:r>
          </a:p>
          <a:p>
            <a:endParaRPr lang="en-US" i="1" dirty="0"/>
          </a:p>
          <a:p>
            <a:endParaRPr lang="en-US" dirty="0"/>
          </a:p>
        </p:txBody>
      </p:sp>
    </p:spTree>
    <p:extLst>
      <p:ext uri="{BB962C8B-B14F-4D97-AF65-F5344CB8AC3E}">
        <p14:creationId xmlns:p14="http://schemas.microsoft.com/office/powerpoint/2010/main" val="162997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F337-FB09-43C7-8B49-304843A446F8}"/>
              </a:ext>
            </a:extLst>
          </p:cNvPr>
          <p:cNvSpPr>
            <a:spLocks noGrp="1"/>
          </p:cNvSpPr>
          <p:nvPr>
            <p:ph type="ctrTitle" idx="4294967295"/>
          </p:nvPr>
        </p:nvSpPr>
        <p:spPr>
          <a:xfrm>
            <a:off x="556934" y="2083802"/>
            <a:ext cx="10563225" cy="2386012"/>
          </a:xfrm>
        </p:spPr>
        <p:txBody>
          <a:bodyPr anchor="ctr">
            <a:noAutofit/>
          </a:bodyPr>
          <a:lstStyle/>
          <a:p>
            <a:pPr algn="ctr"/>
            <a:r>
              <a:rPr lang="en-US" sz="7200" b="1" dirty="0">
                <a:solidFill>
                  <a:schemeClr val="accent6">
                    <a:lumMod val="20000"/>
                    <a:lumOff val="80000"/>
                  </a:schemeClr>
                </a:solidFill>
                <a:latin typeface="Arial" panose="020B0604020202020204" pitchFamily="34" charset="0"/>
                <a:cs typeface="Arial" panose="020B0604020202020204" pitchFamily="34" charset="0"/>
              </a:rPr>
              <a:t>THANK YOU</a:t>
            </a:r>
          </a:p>
        </p:txBody>
      </p:sp>
      <p:pic>
        <p:nvPicPr>
          <p:cNvPr id="4" name="Picture 3" descr="Abstract background for template brochure">
            <a:extLst>
              <a:ext uri="{FF2B5EF4-FFF2-40B4-BE49-F238E27FC236}">
                <a16:creationId xmlns:a16="http://schemas.microsoft.com/office/drawing/2014/main" id="{7DDE37C7-BF2A-E914-A5F2-3F57058E4FE3}"/>
              </a:ext>
            </a:extLst>
          </p:cNvPr>
          <p:cNvPicPr>
            <a:picLocks noChangeAspect="1"/>
          </p:cNvPicPr>
          <p:nvPr/>
        </p:nvPicPr>
        <p:blipFill rotWithShape="1">
          <a:blip r:embed="rId3"/>
          <a:srcRect l="8961" r="18540" b="-1"/>
          <a:stretch/>
        </p:blipFill>
        <p:spPr>
          <a:xfrm flipH="1">
            <a:off x="12192000" y="7454"/>
            <a:ext cx="112450" cy="6857990"/>
          </a:xfrm>
          <a:custGeom>
            <a:avLst/>
            <a:gdLst/>
            <a:ahLst/>
            <a:cxnLst/>
            <a:rect l="l" t="t" r="r" b="b"/>
            <a:pathLst>
              <a:path w="7448551" h="6858000">
                <a:moveTo>
                  <a:pt x="0" y="0"/>
                </a:moveTo>
                <a:lnTo>
                  <a:pt x="7448551" y="0"/>
                </a:lnTo>
                <a:lnTo>
                  <a:pt x="7448551" y="6858000"/>
                </a:lnTo>
                <a:lnTo>
                  <a:pt x="0" y="6858000"/>
                </a:lnTo>
                <a:close/>
              </a:path>
            </a:pathLst>
          </a:custGeom>
        </p:spPr>
      </p:pic>
    </p:spTree>
    <p:extLst>
      <p:ext uri="{BB962C8B-B14F-4D97-AF65-F5344CB8AC3E}">
        <p14:creationId xmlns:p14="http://schemas.microsoft.com/office/powerpoint/2010/main" val="302718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9B4D-3C88-4DFF-97C6-B7FF27788723}"/>
              </a:ext>
            </a:extLst>
          </p:cNvPr>
          <p:cNvSpPr>
            <a:spLocks noGrp="1"/>
          </p:cNvSpPr>
          <p:nvPr>
            <p:ph type="title"/>
          </p:nvPr>
        </p:nvSpPr>
        <p:spPr>
          <a:xfrm>
            <a:off x="4566514" y="880970"/>
            <a:ext cx="6148835" cy="5542025"/>
          </a:xfrm>
        </p:spPr>
        <p:txBody>
          <a:bodyPr anchor="t">
            <a:noAutofit/>
          </a:bodyPr>
          <a:lstStyle/>
          <a:p>
            <a:pPr>
              <a:lnSpc>
                <a:spcPct val="150000"/>
              </a:lnSpc>
            </a:pPr>
            <a:r>
              <a:rPr lang="en-US" sz="1800" dirty="0"/>
              <a:t>1. INTRODUCTION</a:t>
            </a:r>
            <a:br>
              <a:rPr lang="en-US" sz="1800" dirty="0"/>
            </a:br>
            <a:r>
              <a:rPr lang="en-US" sz="1800" dirty="0"/>
              <a:t>2. DATASET AND BACKGROUND</a:t>
            </a:r>
            <a:br>
              <a:rPr lang="en-US" sz="1800" dirty="0"/>
            </a:br>
            <a:r>
              <a:rPr lang="en-US" sz="1800" dirty="0"/>
              <a:t>3. RESEARCH QUESTION</a:t>
            </a:r>
            <a:br>
              <a:rPr lang="en-US" sz="1800" dirty="0"/>
            </a:br>
            <a:r>
              <a:rPr lang="en-US" sz="1800" dirty="0"/>
              <a:t>4. INITIAL DATA EXPLORATION</a:t>
            </a:r>
            <a:br>
              <a:rPr lang="en-US" sz="1800" dirty="0"/>
            </a:br>
            <a:r>
              <a:rPr lang="en-US" sz="1800" dirty="0"/>
              <a:t>5. COMMUNITY DETECTION</a:t>
            </a:r>
            <a:br>
              <a:rPr lang="en-US" sz="1800" dirty="0"/>
            </a:br>
            <a:r>
              <a:rPr lang="en-US" sz="1800" dirty="0"/>
              <a:t>6. CENTRALITY MEASURES </a:t>
            </a:r>
            <a:br>
              <a:rPr lang="en-US" sz="1800" dirty="0"/>
            </a:br>
            <a:r>
              <a:rPr lang="en-US" sz="1800" dirty="0"/>
              <a:t>7. DETERMINING THE CHARACTER ARCH</a:t>
            </a:r>
            <a:br>
              <a:rPr lang="en-US" sz="1800" dirty="0"/>
            </a:br>
            <a:r>
              <a:rPr lang="en-US" sz="1800" dirty="0"/>
              <a:t>8. ROLE OF WEAK AND STRONG TIES</a:t>
            </a:r>
            <a:br>
              <a:rPr lang="en-US" sz="1800" dirty="0"/>
            </a:br>
            <a:r>
              <a:rPr lang="en-US" sz="1800" dirty="0"/>
              <a:t>9. FRIENDS AND FOES – STRUCTURAL BALANCE</a:t>
            </a:r>
            <a:br>
              <a:rPr lang="en-US" sz="1800" dirty="0"/>
            </a:br>
            <a:r>
              <a:rPr lang="en-US" sz="1800" dirty="0"/>
              <a:t>10. LONGEST PLOT – CLIQUE ANALYSIS</a:t>
            </a:r>
            <a:br>
              <a:rPr lang="en-US" sz="1800" dirty="0"/>
            </a:br>
            <a:r>
              <a:rPr lang="en-US" sz="1800" dirty="0"/>
              <a:t>11. FUTURE RESEARCH</a:t>
            </a:r>
            <a:br>
              <a:rPr lang="en-US" sz="1800" dirty="0"/>
            </a:br>
            <a:r>
              <a:rPr lang="en-US" sz="1800" dirty="0"/>
              <a:t>12. CONCLUSION</a:t>
            </a:r>
          </a:p>
        </p:txBody>
      </p:sp>
      <p:sp>
        <p:nvSpPr>
          <p:cNvPr id="3" name="TextBox 2">
            <a:extLst>
              <a:ext uri="{FF2B5EF4-FFF2-40B4-BE49-F238E27FC236}">
                <a16:creationId xmlns:a16="http://schemas.microsoft.com/office/drawing/2014/main" id="{90D0E650-D177-4078-9947-4BCCA6396DF8}"/>
              </a:ext>
            </a:extLst>
          </p:cNvPr>
          <p:cNvSpPr txBox="1"/>
          <p:nvPr/>
        </p:nvSpPr>
        <p:spPr>
          <a:xfrm>
            <a:off x="4566514" y="296195"/>
            <a:ext cx="1928733" cy="584775"/>
          </a:xfrm>
          <a:prstGeom prst="rect">
            <a:avLst/>
          </a:prstGeom>
          <a:noFill/>
        </p:spPr>
        <p:txBody>
          <a:bodyPr wrap="none" rtlCol="0">
            <a:spAutoFit/>
          </a:bodyPr>
          <a:lstStyle/>
          <a:p>
            <a:r>
              <a:rPr lang="en-US" sz="3200" b="1" dirty="0">
                <a:solidFill>
                  <a:schemeClr val="accent1">
                    <a:lumMod val="50000"/>
                  </a:schemeClr>
                </a:solidFill>
              </a:rPr>
              <a:t>CONTENT</a:t>
            </a:r>
          </a:p>
        </p:txBody>
      </p:sp>
    </p:spTree>
    <p:extLst>
      <p:ext uri="{BB962C8B-B14F-4D97-AF65-F5344CB8AC3E}">
        <p14:creationId xmlns:p14="http://schemas.microsoft.com/office/powerpoint/2010/main" val="2937192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C2B4285-C22E-438A-8A80-088CD3194DD6}"/>
              </a:ext>
            </a:extLst>
          </p:cNvPr>
          <p:cNvSpPr>
            <a:spLocks noGrp="1"/>
          </p:cNvSpPr>
          <p:nvPr>
            <p:ph type="title"/>
          </p:nvPr>
        </p:nvSpPr>
        <p:spPr>
          <a:xfrm>
            <a:off x="6201412" y="549275"/>
            <a:ext cx="5437185" cy="1997855"/>
          </a:xfrm>
        </p:spPr>
        <p:txBody>
          <a:bodyPr wrap="square" anchor="b">
            <a:normAutofit/>
          </a:bodyPr>
          <a:lstStyle/>
          <a:p>
            <a:r>
              <a:rPr lang="en-US"/>
              <a:t>1. INTRODUCTION</a:t>
            </a:r>
          </a:p>
        </p:txBody>
      </p:sp>
      <p:pic>
        <p:nvPicPr>
          <p:cNvPr id="5" name="Picture 4" descr="A picture containing website&#10;&#10;Description automatically generated">
            <a:extLst>
              <a:ext uri="{FF2B5EF4-FFF2-40B4-BE49-F238E27FC236}">
                <a16:creationId xmlns:a16="http://schemas.microsoft.com/office/drawing/2014/main" id="{57961B46-AC81-4718-97D3-7DC04258E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03" y="1901381"/>
            <a:ext cx="5092062" cy="3055237"/>
          </a:xfrm>
          <a:custGeom>
            <a:avLst/>
            <a:gdLst/>
            <a:ahLst/>
            <a:cxnLst/>
            <a:rect l="l" t="t" r="r" b="b"/>
            <a:pathLst>
              <a:path w="5092062" h="5759450">
                <a:moveTo>
                  <a:pt x="0" y="0"/>
                </a:moveTo>
                <a:lnTo>
                  <a:pt x="5092062" y="0"/>
                </a:lnTo>
                <a:lnTo>
                  <a:pt x="5092062" y="5759450"/>
                </a:lnTo>
                <a:lnTo>
                  <a:pt x="0" y="5759450"/>
                </a:lnTo>
                <a:close/>
              </a:path>
            </a:pathLst>
          </a:custGeom>
        </p:spPr>
      </p:pic>
      <p:graphicFrame>
        <p:nvGraphicFramePr>
          <p:cNvPr id="9" name="TextBox 5">
            <a:extLst>
              <a:ext uri="{FF2B5EF4-FFF2-40B4-BE49-F238E27FC236}">
                <a16:creationId xmlns:a16="http://schemas.microsoft.com/office/drawing/2014/main" id="{BFA4FCF3-0E52-B689-5CE3-6FB19E5BD963}"/>
              </a:ext>
            </a:extLst>
          </p:cNvPr>
          <p:cNvGraphicFramePr/>
          <p:nvPr>
            <p:extLst>
              <p:ext uri="{D42A27DB-BD31-4B8C-83A1-F6EECF244321}">
                <p14:modId xmlns:p14="http://schemas.microsoft.com/office/powerpoint/2010/main" val="620371772"/>
              </p:ext>
            </p:extLst>
          </p:nvPr>
        </p:nvGraphicFramePr>
        <p:xfrm>
          <a:off x="6201410" y="2677306"/>
          <a:ext cx="5437187" cy="3415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0982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665D-0860-4732-8508-9AFC3628A347}"/>
              </a:ext>
            </a:extLst>
          </p:cNvPr>
          <p:cNvSpPr>
            <a:spLocks noGrp="1"/>
          </p:cNvSpPr>
          <p:nvPr>
            <p:ph type="title"/>
          </p:nvPr>
        </p:nvSpPr>
        <p:spPr>
          <a:xfrm>
            <a:off x="397139" y="185290"/>
            <a:ext cx="11091600" cy="524924"/>
          </a:xfrm>
        </p:spPr>
        <p:txBody>
          <a:bodyPr>
            <a:normAutofit/>
          </a:bodyPr>
          <a:lstStyle/>
          <a:p>
            <a:r>
              <a:rPr lang="en-US" sz="3200" dirty="0"/>
              <a:t>1. INTRODUCTION AND MOTIVATION</a:t>
            </a:r>
          </a:p>
        </p:txBody>
      </p:sp>
      <p:sp>
        <p:nvSpPr>
          <p:cNvPr id="7" name="TextBox 6">
            <a:extLst>
              <a:ext uri="{FF2B5EF4-FFF2-40B4-BE49-F238E27FC236}">
                <a16:creationId xmlns:a16="http://schemas.microsoft.com/office/drawing/2014/main" id="{87E30EFE-AFC1-4814-B176-9EF2A52F8E04}"/>
              </a:ext>
            </a:extLst>
          </p:cNvPr>
          <p:cNvSpPr txBox="1"/>
          <p:nvPr/>
        </p:nvSpPr>
        <p:spPr>
          <a:xfrm>
            <a:off x="4301303" y="887754"/>
            <a:ext cx="3435556" cy="461665"/>
          </a:xfrm>
          <a:prstGeom prst="rect">
            <a:avLst/>
          </a:prstGeom>
          <a:noFill/>
        </p:spPr>
        <p:txBody>
          <a:bodyPr wrap="none" rtlCol="0">
            <a:spAutoFit/>
          </a:bodyPr>
          <a:lstStyle/>
          <a:p>
            <a:r>
              <a:rPr lang="en-US" sz="2400" b="1" dirty="0">
                <a:solidFill>
                  <a:schemeClr val="accent6">
                    <a:lumMod val="20000"/>
                    <a:lumOff val="80000"/>
                  </a:schemeClr>
                </a:solidFill>
              </a:rPr>
              <a:t>FRACTAL PROTAGONIST</a:t>
            </a:r>
          </a:p>
        </p:txBody>
      </p:sp>
      <p:sp>
        <p:nvSpPr>
          <p:cNvPr id="8" name="TextBox 7">
            <a:extLst>
              <a:ext uri="{FF2B5EF4-FFF2-40B4-BE49-F238E27FC236}">
                <a16:creationId xmlns:a16="http://schemas.microsoft.com/office/drawing/2014/main" id="{8A4B17B0-E601-4ACD-AAD8-DF31D738AF92}"/>
              </a:ext>
            </a:extLst>
          </p:cNvPr>
          <p:cNvSpPr txBox="1"/>
          <p:nvPr/>
        </p:nvSpPr>
        <p:spPr>
          <a:xfrm>
            <a:off x="397139" y="1953088"/>
            <a:ext cx="6324599" cy="263879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600" b="1" dirty="0"/>
              <a:t>MAIN CHARACTER</a:t>
            </a:r>
            <a:r>
              <a:rPr lang="en-US" sz="1600" dirty="0"/>
              <a:t>: Appears frequently in the work</a:t>
            </a:r>
          </a:p>
          <a:p>
            <a:pPr marL="285750" indent="-285750">
              <a:lnSpc>
                <a:spcPct val="150000"/>
              </a:lnSpc>
              <a:buFont typeface="Wingdings" panose="05000000000000000000" pitchFamily="2" charset="2"/>
              <a:buChar char="§"/>
            </a:pPr>
            <a:endParaRPr lang="en-US" sz="1600" dirty="0"/>
          </a:p>
          <a:p>
            <a:pPr marL="285750" indent="-285750">
              <a:lnSpc>
                <a:spcPct val="150000"/>
              </a:lnSpc>
              <a:buFont typeface="Wingdings" panose="05000000000000000000" pitchFamily="2" charset="2"/>
              <a:buChar char="§"/>
            </a:pPr>
            <a:r>
              <a:rPr lang="en-US" sz="1600" b="1" dirty="0"/>
              <a:t>A HERO</a:t>
            </a:r>
            <a:r>
              <a:rPr lang="en-US" sz="1600" dirty="0"/>
              <a:t>: Has a laudable personal trait</a:t>
            </a:r>
          </a:p>
          <a:p>
            <a:pPr marL="285750" indent="-285750">
              <a:lnSpc>
                <a:spcPct val="150000"/>
              </a:lnSpc>
              <a:buFont typeface="Wingdings" panose="05000000000000000000" pitchFamily="2" charset="2"/>
              <a:buChar char="§"/>
            </a:pPr>
            <a:endParaRPr lang="en-US" sz="1600" dirty="0"/>
          </a:p>
          <a:p>
            <a:pPr marL="285750" indent="-285750">
              <a:lnSpc>
                <a:spcPct val="150000"/>
              </a:lnSpc>
              <a:buFont typeface="Wingdings" panose="05000000000000000000" pitchFamily="2" charset="2"/>
              <a:buChar char="§"/>
            </a:pPr>
            <a:r>
              <a:rPr lang="en-US" sz="1600" b="1" dirty="0"/>
              <a:t>A PROTAGONIST: </a:t>
            </a:r>
            <a:r>
              <a:rPr lang="en-US" sz="1600" dirty="0"/>
              <a:t>Goes through struggles and hardship, is compelled to act and their choices determine the </a:t>
            </a:r>
            <a:endParaRPr lang="en-US" sz="1600" b="1" dirty="0"/>
          </a:p>
          <a:p>
            <a:pPr>
              <a:lnSpc>
                <a:spcPct val="150000"/>
              </a:lnSpc>
            </a:pPr>
            <a:endParaRPr lang="en-US" sz="1600" dirty="0"/>
          </a:p>
        </p:txBody>
      </p:sp>
      <p:pic>
        <p:nvPicPr>
          <p:cNvPr id="10" name="Picture 9" descr="A group of people&#10;&#10;Description automatically generated with medium confidence">
            <a:extLst>
              <a:ext uri="{FF2B5EF4-FFF2-40B4-BE49-F238E27FC236}">
                <a16:creationId xmlns:a16="http://schemas.microsoft.com/office/drawing/2014/main" id="{6373E6B5-1E35-4FD4-900D-EC48C24BC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608" y="2108032"/>
            <a:ext cx="5519253" cy="2140118"/>
          </a:xfrm>
          <a:prstGeom prst="rect">
            <a:avLst/>
          </a:prstGeom>
        </p:spPr>
      </p:pic>
    </p:spTree>
    <p:extLst>
      <p:ext uri="{BB962C8B-B14F-4D97-AF65-F5344CB8AC3E}">
        <p14:creationId xmlns:p14="http://schemas.microsoft.com/office/powerpoint/2010/main" val="384499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876DD4-0881-4DFD-92B6-DAC973E9FADB}"/>
              </a:ext>
            </a:extLst>
          </p:cNvPr>
          <p:cNvSpPr>
            <a:spLocks noGrp="1"/>
          </p:cNvSpPr>
          <p:nvPr>
            <p:ph type="title"/>
          </p:nvPr>
        </p:nvSpPr>
        <p:spPr>
          <a:xfrm>
            <a:off x="6201412" y="549275"/>
            <a:ext cx="5437185" cy="1997855"/>
          </a:xfrm>
        </p:spPr>
        <p:txBody>
          <a:bodyPr vert="horz" wrap="square" lIns="0" tIns="0" rIns="0" bIns="0" rtlCol="0" anchor="b" anchorCtr="0">
            <a:normAutofit/>
          </a:bodyPr>
          <a:lstStyle/>
          <a:p>
            <a:r>
              <a:rPr lang="en-US"/>
              <a:t>2. Dataset and Background</a:t>
            </a:r>
          </a:p>
        </p:txBody>
      </p:sp>
      <p:pic>
        <p:nvPicPr>
          <p:cNvPr id="6" name="Picture 5" descr="A picture containing text, businesscard&#10;&#10;Description automatically generated">
            <a:extLst>
              <a:ext uri="{FF2B5EF4-FFF2-40B4-BE49-F238E27FC236}">
                <a16:creationId xmlns:a16="http://schemas.microsoft.com/office/drawing/2014/main" id="{06D9A1B3-12B8-4D1A-9514-16EFE1D36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03" y="1729524"/>
            <a:ext cx="5092062" cy="3398951"/>
          </a:xfrm>
          <a:custGeom>
            <a:avLst/>
            <a:gdLst/>
            <a:ahLst/>
            <a:cxnLst/>
            <a:rect l="l" t="t" r="r" b="b"/>
            <a:pathLst>
              <a:path w="5092062" h="5759450">
                <a:moveTo>
                  <a:pt x="0" y="0"/>
                </a:moveTo>
                <a:lnTo>
                  <a:pt x="5092062" y="0"/>
                </a:lnTo>
                <a:lnTo>
                  <a:pt x="5092062" y="5759450"/>
                </a:lnTo>
                <a:lnTo>
                  <a:pt x="0" y="5759450"/>
                </a:lnTo>
                <a:close/>
              </a:path>
            </a:pathLst>
          </a:custGeom>
        </p:spPr>
      </p:pic>
      <p:sp>
        <p:nvSpPr>
          <p:cNvPr id="4" name="TextBox 3">
            <a:extLst>
              <a:ext uri="{FF2B5EF4-FFF2-40B4-BE49-F238E27FC236}">
                <a16:creationId xmlns:a16="http://schemas.microsoft.com/office/drawing/2014/main" id="{05EF31A2-5116-4AC4-8345-3201EC252E02}"/>
              </a:ext>
            </a:extLst>
          </p:cNvPr>
          <p:cNvSpPr txBox="1"/>
          <p:nvPr/>
        </p:nvSpPr>
        <p:spPr>
          <a:xfrm>
            <a:off x="6201410" y="2677306"/>
            <a:ext cx="5437187" cy="3415519"/>
          </a:xfrm>
          <a:prstGeom prst="rect">
            <a:avLst/>
          </a:prstGeom>
        </p:spPr>
        <p:txBody>
          <a:bodyPr vert="horz" wrap="square" lIns="0" tIns="0" rIns="0" bIns="0" rtlCol="0" anchor="t">
            <a:normAutofit/>
          </a:bodyPr>
          <a:lstStyle/>
          <a:p>
            <a:pPr marL="285750" indent="-228600">
              <a:lnSpc>
                <a:spcPct val="110000"/>
              </a:lnSpc>
              <a:spcAft>
                <a:spcPts val="800"/>
              </a:spcAft>
              <a:buFont typeface="Arial" panose="020B0604020202020204" pitchFamily="34" charset="0"/>
              <a:buChar char="•"/>
            </a:pPr>
            <a:r>
              <a:rPr lang="en-US" sz="2000" dirty="0">
                <a:solidFill>
                  <a:schemeClr val="tx1">
                    <a:alpha val="60000"/>
                  </a:schemeClr>
                </a:solidFill>
              </a:rPr>
              <a:t>5 Books of The Song of Ice and Fire Series</a:t>
            </a:r>
          </a:p>
          <a:p>
            <a:pPr marL="285750"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a:p>
            <a:pPr marL="285750" indent="-228600">
              <a:lnSpc>
                <a:spcPct val="110000"/>
              </a:lnSpc>
              <a:spcAft>
                <a:spcPts val="800"/>
              </a:spcAft>
              <a:buFont typeface="Arial" panose="020B0604020202020204" pitchFamily="34" charset="0"/>
              <a:buChar char="•"/>
            </a:pPr>
            <a:r>
              <a:rPr lang="en-US" sz="2000" dirty="0">
                <a:solidFill>
                  <a:schemeClr val="tx1">
                    <a:alpha val="60000"/>
                  </a:schemeClr>
                </a:solidFill>
              </a:rPr>
              <a:t>796 characters (Nodes) and 2823 connections (Edges)</a:t>
            </a:r>
          </a:p>
          <a:p>
            <a:pPr marL="285750"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a:p>
            <a:pPr marL="285750" indent="-228600">
              <a:lnSpc>
                <a:spcPct val="110000"/>
              </a:lnSpc>
              <a:spcAft>
                <a:spcPts val="800"/>
              </a:spcAft>
              <a:buFont typeface="Arial" panose="020B0604020202020204" pitchFamily="34" charset="0"/>
              <a:buChar char="•"/>
            </a:pPr>
            <a:r>
              <a:rPr lang="en-US" sz="2000" dirty="0">
                <a:solidFill>
                  <a:schemeClr val="tx1">
                    <a:alpha val="60000"/>
                  </a:schemeClr>
                </a:solidFill>
              </a:rPr>
              <a:t>Individual nodes and edges are also available for each books for individual character development analysis</a:t>
            </a:r>
          </a:p>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Tree>
    <p:extLst>
      <p:ext uri="{BB962C8B-B14F-4D97-AF65-F5344CB8AC3E}">
        <p14:creationId xmlns:p14="http://schemas.microsoft.com/office/powerpoint/2010/main" val="18835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A31D3D1-03D6-4017-914F-5CA5EB163489}"/>
              </a:ext>
            </a:extLst>
          </p:cNvPr>
          <p:cNvSpPr>
            <a:spLocks noGrp="1"/>
          </p:cNvSpPr>
          <p:nvPr>
            <p:ph type="title"/>
          </p:nvPr>
        </p:nvSpPr>
        <p:spPr>
          <a:xfrm>
            <a:off x="397139" y="185290"/>
            <a:ext cx="11091600" cy="524924"/>
          </a:xfrm>
        </p:spPr>
        <p:txBody>
          <a:bodyPr>
            <a:normAutofit/>
          </a:bodyPr>
          <a:lstStyle/>
          <a:p>
            <a:r>
              <a:rPr lang="en-US" sz="3200" dirty="0"/>
              <a:t>3. Research Questions</a:t>
            </a:r>
          </a:p>
        </p:txBody>
      </p:sp>
      <p:sp>
        <p:nvSpPr>
          <p:cNvPr id="5" name="TextBox 4">
            <a:extLst>
              <a:ext uri="{FF2B5EF4-FFF2-40B4-BE49-F238E27FC236}">
                <a16:creationId xmlns:a16="http://schemas.microsoft.com/office/drawing/2014/main" id="{60232351-BDB6-4B1B-9CF3-A53507858E94}"/>
              </a:ext>
            </a:extLst>
          </p:cNvPr>
          <p:cNvSpPr txBox="1"/>
          <p:nvPr/>
        </p:nvSpPr>
        <p:spPr>
          <a:xfrm>
            <a:off x="3990870" y="976544"/>
            <a:ext cx="6378248" cy="3415519"/>
          </a:xfrm>
          <a:prstGeom prst="rect">
            <a:avLst/>
          </a:prstGeom>
        </p:spPr>
        <p:txBody>
          <a:bodyPr vert="horz" wrap="square" lIns="0" tIns="0" rIns="0" bIns="0" rtlCol="0" anchor="t">
            <a:noAutofit/>
          </a:bodyPr>
          <a:lstStyle/>
          <a:p>
            <a:pPr marL="400050" indent="-342900">
              <a:lnSpc>
                <a:spcPct val="210000"/>
              </a:lnSpc>
              <a:spcAft>
                <a:spcPts val="800"/>
              </a:spcAft>
              <a:buFont typeface="+mj-lt"/>
              <a:buAutoNum type="arabicPeriod"/>
            </a:pPr>
            <a:r>
              <a:rPr lang="en-US" dirty="0">
                <a:solidFill>
                  <a:schemeClr val="accent6">
                    <a:lumMod val="20000"/>
                    <a:lumOff val="80000"/>
                  </a:schemeClr>
                </a:solidFill>
              </a:rPr>
              <a:t>Community detection to identify the different kingdoms and how they interact throughout the series</a:t>
            </a:r>
          </a:p>
          <a:p>
            <a:pPr marL="400050" indent="-342900">
              <a:lnSpc>
                <a:spcPct val="210000"/>
              </a:lnSpc>
              <a:spcAft>
                <a:spcPts val="800"/>
              </a:spcAft>
              <a:buFont typeface="+mj-lt"/>
              <a:buAutoNum type="arabicPeriod"/>
            </a:pPr>
            <a:r>
              <a:rPr lang="en-US" dirty="0">
                <a:solidFill>
                  <a:schemeClr val="accent6">
                    <a:lumMod val="20000"/>
                    <a:lumOff val="80000"/>
                  </a:schemeClr>
                </a:solidFill>
              </a:rPr>
              <a:t>Character arc representation taken by the main characters</a:t>
            </a:r>
          </a:p>
          <a:p>
            <a:pPr marL="400050" indent="-342900">
              <a:lnSpc>
                <a:spcPct val="210000"/>
              </a:lnSpc>
              <a:spcAft>
                <a:spcPts val="800"/>
              </a:spcAft>
              <a:buFont typeface="+mj-lt"/>
              <a:buAutoNum type="arabicPeriod"/>
            </a:pPr>
            <a:r>
              <a:rPr lang="en-US" dirty="0">
                <a:solidFill>
                  <a:schemeClr val="accent6">
                    <a:lumMod val="20000"/>
                    <a:lumOff val="80000"/>
                  </a:schemeClr>
                </a:solidFill>
              </a:rPr>
              <a:t>Fractal protagonists across different scaling</a:t>
            </a:r>
          </a:p>
          <a:p>
            <a:pPr marL="400050" indent="-342900">
              <a:lnSpc>
                <a:spcPct val="210000"/>
              </a:lnSpc>
              <a:spcAft>
                <a:spcPts val="800"/>
              </a:spcAft>
              <a:buFont typeface="+mj-lt"/>
              <a:buAutoNum type="arabicPeriod"/>
            </a:pPr>
            <a:r>
              <a:rPr lang="en-US" dirty="0">
                <a:solidFill>
                  <a:schemeClr val="accent6">
                    <a:lumMod val="20000"/>
                    <a:lumOff val="80000"/>
                  </a:schemeClr>
                </a:solidFill>
              </a:rPr>
              <a:t>Role of weak ties in the development of the plot  </a:t>
            </a:r>
          </a:p>
          <a:p>
            <a:pPr marL="400050" indent="-342900">
              <a:lnSpc>
                <a:spcPct val="210000"/>
              </a:lnSpc>
              <a:spcAft>
                <a:spcPts val="800"/>
              </a:spcAft>
              <a:buFont typeface="+mj-lt"/>
              <a:buAutoNum type="arabicPeriod"/>
            </a:pPr>
            <a:r>
              <a:rPr lang="en-US" dirty="0">
                <a:solidFill>
                  <a:schemeClr val="accent6">
                    <a:lumMod val="20000"/>
                    <a:lumOff val="80000"/>
                  </a:schemeClr>
                </a:solidFill>
              </a:rPr>
              <a:t>Friends and Foes – Triadic Closure</a:t>
            </a:r>
          </a:p>
          <a:p>
            <a:pPr marL="400050" indent="-342900">
              <a:lnSpc>
                <a:spcPct val="210000"/>
              </a:lnSpc>
              <a:spcAft>
                <a:spcPts val="800"/>
              </a:spcAft>
              <a:buFont typeface="+mj-lt"/>
              <a:buAutoNum type="arabicPeriod"/>
            </a:pPr>
            <a:r>
              <a:rPr lang="en-US" dirty="0">
                <a:solidFill>
                  <a:schemeClr val="accent6">
                    <a:lumMod val="20000"/>
                    <a:lumOff val="80000"/>
                  </a:schemeClr>
                </a:solidFill>
              </a:rPr>
              <a:t>The longest plot/scene in each book – Cliques</a:t>
            </a:r>
          </a:p>
          <a:p>
            <a:pPr marL="400050" indent="-342900">
              <a:lnSpc>
                <a:spcPct val="210000"/>
              </a:lnSpc>
              <a:spcAft>
                <a:spcPts val="800"/>
              </a:spcAft>
              <a:buFont typeface="+mj-lt"/>
              <a:buAutoNum type="arabicPeriod"/>
            </a:pPr>
            <a:endParaRPr lang="en-US" dirty="0">
              <a:solidFill>
                <a:schemeClr val="accent6">
                  <a:lumMod val="20000"/>
                  <a:lumOff val="80000"/>
                </a:schemeClr>
              </a:solidFill>
            </a:endParaRPr>
          </a:p>
        </p:txBody>
      </p:sp>
    </p:spTree>
    <p:extLst>
      <p:ext uri="{BB962C8B-B14F-4D97-AF65-F5344CB8AC3E}">
        <p14:creationId xmlns:p14="http://schemas.microsoft.com/office/powerpoint/2010/main" val="313236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D6A0B-F292-417C-9E8A-EB9B2C7CCB83}"/>
              </a:ext>
            </a:extLst>
          </p:cNvPr>
          <p:cNvSpPr txBox="1">
            <a:spLocks/>
          </p:cNvSpPr>
          <p:nvPr/>
        </p:nvSpPr>
        <p:spPr>
          <a:xfrm>
            <a:off x="397139" y="185290"/>
            <a:ext cx="11091600" cy="524924"/>
          </a:xfrm>
          <a:prstGeom prst="rect">
            <a:avLst/>
          </a:prstGeom>
        </p:spPr>
        <p:txBody>
          <a:bodyPr>
            <a:normAutofit fontScale="925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200" dirty="0"/>
              <a:t>4. Initial Graph Visualization</a:t>
            </a:r>
          </a:p>
        </p:txBody>
      </p:sp>
      <p:pic>
        <p:nvPicPr>
          <p:cNvPr id="1028" name="Picture 4">
            <a:extLst>
              <a:ext uri="{FF2B5EF4-FFF2-40B4-BE49-F238E27FC236}">
                <a16:creationId xmlns:a16="http://schemas.microsoft.com/office/drawing/2014/main" id="{6EF807DA-C479-4E1E-8408-66A0E3C15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849" y="1438275"/>
            <a:ext cx="5452179" cy="355953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7D4E6652-3243-4B62-966B-9497DA9FC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972" y="804482"/>
            <a:ext cx="5452179" cy="5486426"/>
          </a:xfrm>
          <a:prstGeom prst="rect">
            <a:avLst/>
          </a:prstGeom>
        </p:spPr>
      </p:pic>
      <p:graphicFrame>
        <p:nvGraphicFramePr>
          <p:cNvPr id="2" name="Table 1">
            <a:extLst>
              <a:ext uri="{FF2B5EF4-FFF2-40B4-BE49-F238E27FC236}">
                <a16:creationId xmlns:a16="http://schemas.microsoft.com/office/drawing/2014/main" id="{DB214C8A-405E-40C9-8FDF-2EDCB4BE268F}"/>
              </a:ext>
            </a:extLst>
          </p:cNvPr>
          <p:cNvGraphicFramePr>
            <a:graphicFrameLocks noGrp="1"/>
          </p:cNvGraphicFramePr>
          <p:nvPr>
            <p:extLst>
              <p:ext uri="{D42A27DB-BD31-4B8C-83A1-F6EECF244321}">
                <p14:modId xmlns:p14="http://schemas.microsoft.com/office/powerpoint/2010/main" val="1238089777"/>
              </p:ext>
            </p:extLst>
          </p:nvPr>
        </p:nvGraphicFramePr>
        <p:xfrm>
          <a:off x="2759352" y="6300204"/>
          <a:ext cx="9017000" cy="365760"/>
        </p:xfrm>
        <a:graphic>
          <a:graphicData uri="http://schemas.openxmlformats.org/drawingml/2006/table">
            <a:tbl>
              <a:tblPr firstRow="1" firstCol="1" bandRow="1">
                <a:tableStyleId>{18603FDC-E32A-4AB5-989C-0864C3EAD2B8}</a:tableStyleId>
              </a:tblPr>
              <a:tblGrid>
                <a:gridCol w="609600">
                  <a:extLst>
                    <a:ext uri="{9D8B030D-6E8A-4147-A177-3AD203B41FA5}">
                      <a16:colId xmlns:a16="http://schemas.microsoft.com/office/drawing/2014/main" val="109341704"/>
                    </a:ext>
                  </a:extLst>
                </a:gridCol>
                <a:gridCol w="1104900">
                  <a:extLst>
                    <a:ext uri="{9D8B030D-6E8A-4147-A177-3AD203B41FA5}">
                      <a16:colId xmlns:a16="http://schemas.microsoft.com/office/drawing/2014/main" val="573231426"/>
                    </a:ext>
                  </a:extLst>
                </a:gridCol>
                <a:gridCol w="1689100">
                  <a:extLst>
                    <a:ext uri="{9D8B030D-6E8A-4147-A177-3AD203B41FA5}">
                      <a16:colId xmlns:a16="http://schemas.microsoft.com/office/drawing/2014/main" val="3280094505"/>
                    </a:ext>
                  </a:extLst>
                </a:gridCol>
                <a:gridCol w="1397000">
                  <a:extLst>
                    <a:ext uri="{9D8B030D-6E8A-4147-A177-3AD203B41FA5}">
                      <a16:colId xmlns:a16="http://schemas.microsoft.com/office/drawing/2014/main" val="120868644"/>
                    </a:ext>
                  </a:extLst>
                </a:gridCol>
                <a:gridCol w="1244600">
                  <a:extLst>
                    <a:ext uri="{9D8B030D-6E8A-4147-A177-3AD203B41FA5}">
                      <a16:colId xmlns:a16="http://schemas.microsoft.com/office/drawing/2014/main" val="1159298585"/>
                    </a:ext>
                  </a:extLst>
                </a:gridCol>
                <a:gridCol w="1003300">
                  <a:extLst>
                    <a:ext uri="{9D8B030D-6E8A-4147-A177-3AD203B41FA5}">
                      <a16:colId xmlns:a16="http://schemas.microsoft.com/office/drawing/2014/main" val="2734602255"/>
                    </a:ext>
                  </a:extLst>
                </a:gridCol>
                <a:gridCol w="1968500">
                  <a:extLst>
                    <a:ext uri="{9D8B030D-6E8A-4147-A177-3AD203B41FA5}">
                      <a16:colId xmlns:a16="http://schemas.microsoft.com/office/drawing/2014/main" val="878429041"/>
                    </a:ext>
                  </a:extLst>
                </a:gridCol>
              </a:tblGrid>
              <a:tr h="182880">
                <a:tc>
                  <a:txBody>
                    <a:bodyPr/>
                    <a:lstStyle/>
                    <a:p>
                      <a:pPr algn="l" fontAlgn="b"/>
                      <a:r>
                        <a:rPr lang="en-US" sz="1100" u="none" strike="noStrike">
                          <a:effectLst/>
                        </a:rPr>
                        <a:t>Metric</a:t>
                      </a:r>
                      <a:endParaRPr lang="en-US" sz="1100" b="1" i="1" u="none" strike="noStrike">
                        <a:solidFill>
                          <a:srgbClr val="FFFFFF"/>
                        </a:solidFill>
                        <a:effectLst/>
                        <a:latin typeface="Calibri" panose="020F0502020204030204" pitchFamily="34" charset="0"/>
                      </a:endParaRPr>
                    </a:p>
                  </a:txBody>
                  <a:tcPr marL="7620" marR="7620" marT="7620" marB="0" anchor="b">
                    <a:lnL w="12700" cap="flat" cmpd="sng" algn="ctr">
                      <a:solidFill>
                        <a:srgbClr val="FFC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Average Degree</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Average Weighted Degree</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Average Path Length</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dirty="0">
                          <a:effectLst/>
                        </a:rPr>
                        <a:t>Network Diameter</a:t>
                      </a:r>
                      <a:endParaRPr lang="en-US" sz="1100" b="1" i="0" u="none" strike="noStrike" dirty="0">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Graph Density</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Average Clustering Co-efficient</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solidFill>
                        <a:srgbClr val="FFC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extLst>
                  <a:ext uri="{0D108BD9-81ED-4DB2-BD59-A6C34878D82A}">
                    <a16:rowId xmlns:a16="http://schemas.microsoft.com/office/drawing/2014/main" val="991302987"/>
                  </a:ext>
                </a:extLst>
              </a:tr>
              <a:tr h="182880">
                <a:tc>
                  <a:txBody>
                    <a:bodyPr/>
                    <a:lstStyle/>
                    <a:p>
                      <a:pPr algn="l" fontAlgn="b"/>
                      <a:r>
                        <a:rPr lang="en-US" sz="1100" u="none" strike="noStrike">
                          <a:effectLst/>
                        </a:rPr>
                        <a:t>Value</a:t>
                      </a:r>
                      <a:endParaRPr lang="en-US" sz="1100" b="1" i="1" u="none" strike="noStrike">
                        <a:solidFill>
                          <a:srgbClr val="FFFFFF"/>
                        </a:solidFill>
                        <a:effectLst/>
                        <a:latin typeface="Calibri" panose="020F0502020204030204" pitchFamily="34" charset="0"/>
                      </a:endParaRPr>
                    </a:p>
                  </a:txBody>
                  <a:tcPr marL="7620" marR="7620" marT="7620" marB="0" anchor="b">
                    <a:lnL w="12700" cap="flat" cmpd="sng" algn="ctr">
                      <a:solidFill>
                        <a:srgbClr val="FFC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7.093</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81.982</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3.416</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9.2</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a:effectLst/>
                        </a:rPr>
                        <a:t>0.01</a:t>
                      </a:r>
                      <a:endParaRPr lang="en-US" sz="1100" b="1" i="0" u="none" strike="noStrike">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tc>
                  <a:txBody>
                    <a:bodyPr/>
                    <a:lstStyle/>
                    <a:p>
                      <a:pPr algn="ctr" fontAlgn="b"/>
                      <a:r>
                        <a:rPr lang="en-US" sz="1100" u="none" strike="noStrike" dirty="0">
                          <a:effectLst/>
                        </a:rPr>
                        <a:t>0.653</a:t>
                      </a:r>
                      <a:endParaRPr lang="en-US" sz="1100" b="1" i="0" u="none" strike="noStrike" dirty="0">
                        <a:solidFill>
                          <a:srgbClr val="FFFFFF"/>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solidFill>
                        <a:srgbClr val="FFC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1">
                        <a:lumMod val="95000"/>
                        <a:lumOff val="5000"/>
                      </a:schemeClr>
                    </a:solidFill>
                  </a:tcPr>
                </a:tc>
                <a:extLst>
                  <a:ext uri="{0D108BD9-81ED-4DB2-BD59-A6C34878D82A}">
                    <a16:rowId xmlns:a16="http://schemas.microsoft.com/office/drawing/2014/main" val="1958326689"/>
                  </a:ext>
                </a:extLst>
              </a:tr>
            </a:tbl>
          </a:graphicData>
        </a:graphic>
      </p:graphicFrame>
      <p:sp>
        <p:nvSpPr>
          <p:cNvPr id="4" name="TextBox 3">
            <a:extLst>
              <a:ext uri="{FF2B5EF4-FFF2-40B4-BE49-F238E27FC236}">
                <a16:creationId xmlns:a16="http://schemas.microsoft.com/office/drawing/2014/main" id="{F96BC45D-1916-4BF8-8052-71DABC108600}"/>
              </a:ext>
            </a:extLst>
          </p:cNvPr>
          <p:cNvSpPr txBox="1"/>
          <p:nvPr/>
        </p:nvSpPr>
        <p:spPr>
          <a:xfrm>
            <a:off x="6110796" y="5859031"/>
            <a:ext cx="3245449" cy="369332"/>
          </a:xfrm>
          <a:prstGeom prst="rect">
            <a:avLst/>
          </a:prstGeom>
          <a:noFill/>
        </p:spPr>
        <p:txBody>
          <a:bodyPr wrap="square" rtlCol="0">
            <a:spAutoFit/>
          </a:bodyPr>
          <a:lstStyle/>
          <a:p>
            <a:r>
              <a:rPr lang="en-US" b="1" i="1" dirty="0"/>
              <a:t>Network Statistics </a:t>
            </a:r>
          </a:p>
        </p:txBody>
      </p:sp>
      <p:sp>
        <p:nvSpPr>
          <p:cNvPr id="5" name="TextBox 4">
            <a:extLst>
              <a:ext uri="{FF2B5EF4-FFF2-40B4-BE49-F238E27FC236}">
                <a16:creationId xmlns:a16="http://schemas.microsoft.com/office/drawing/2014/main" id="{5E1ACB88-2D2B-4532-BEA1-CBB7D1CCFF3B}"/>
              </a:ext>
            </a:extLst>
          </p:cNvPr>
          <p:cNvSpPr txBox="1"/>
          <p:nvPr/>
        </p:nvSpPr>
        <p:spPr>
          <a:xfrm>
            <a:off x="6419849" y="967759"/>
            <a:ext cx="3906175" cy="376248"/>
          </a:xfrm>
          <a:prstGeom prst="rect">
            <a:avLst/>
          </a:prstGeom>
          <a:noFill/>
        </p:spPr>
        <p:txBody>
          <a:bodyPr wrap="square" rtlCol="0">
            <a:spAutoFit/>
          </a:bodyPr>
          <a:lstStyle/>
          <a:p>
            <a:r>
              <a:rPr lang="en-US" b="1" i="1" dirty="0"/>
              <a:t>A Detailed View</a:t>
            </a:r>
          </a:p>
        </p:txBody>
      </p:sp>
    </p:spTree>
    <p:extLst>
      <p:ext uri="{BB962C8B-B14F-4D97-AF65-F5344CB8AC3E}">
        <p14:creationId xmlns:p14="http://schemas.microsoft.com/office/powerpoint/2010/main" val="796565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846B-75C3-4626-805A-5600447D2E79}"/>
              </a:ext>
            </a:extLst>
          </p:cNvPr>
          <p:cNvSpPr txBox="1">
            <a:spLocks/>
          </p:cNvSpPr>
          <p:nvPr/>
        </p:nvSpPr>
        <p:spPr>
          <a:xfrm>
            <a:off x="397139" y="185290"/>
            <a:ext cx="11091600" cy="524924"/>
          </a:xfrm>
          <a:prstGeom prst="rect">
            <a:avLst/>
          </a:prstGeom>
        </p:spPr>
        <p:txBody>
          <a:bodyPr>
            <a:normAutofit fontScale="925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sz="3200" dirty="0"/>
              <a:t>5. Community Detection</a:t>
            </a:r>
          </a:p>
        </p:txBody>
      </p:sp>
      <p:pic>
        <p:nvPicPr>
          <p:cNvPr id="4" name="Google Shape;300;p27">
            <a:extLst>
              <a:ext uri="{FF2B5EF4-FFF2-40B4-BE49-F238E27FC236}">
                <a16:creationId xmlns:a16="http://schemas.microsoft.com/office/drawing/2014/main" id="{7CB391E6-E592-457D-A44D-0046974AF05D}"/>
              </a:ext>
            </a:extLst>
          </p:cNvPr>
          <p:cNvPicPr preferRelativeResize="0"/>
          <p:nvPr/>
        </p:nvPicPr>
        <p:blipFill>
          <a:blip r:embed="rId2">
            <a:alphaModFix/>
          </a:blip>
          <a:stretch>
            <a:fillRect/>
          </a:stretch>
        </p:blipFill>
        <p:spPr>
          <a:xfrm>
            <a:off x="228120" y="1013504"/>
            <a:ext cx="5867880" cy="4520521"/>
          </a:xfrm>
          <a:prstGeom prst="rect">
            <a:avLst/>
          </a:prstGeom>
          <a:noFill/>
          <a:ln>
            <a:noFill/>
          </a:ln>
        </p:spPr>
      </p:pic>
      <p:sp>
        <p:nvSpPr>
          <p:cNvPr id="3" name="TextBox 2">
            <a:extLst>
              <a:ext uri="{FF2B5EF4-FFF2-40B4-BE49-F238E27FC236}">
                <a16:creationId xmlns:a16="http://schemas.microsoft.com/office/drawing/2014/main" id="{37E72867-F377-4B4D-9B09-7D5585CBA8B8}"/>
              </a:ext>
            </a:extLst>
          </p:cNvPr>
          <p:cNvSpPr txBox="1"/>
          <p:nvPr/>
        </p:nvSpPr>
        <p:spPr>
          <a:xfrm>
            <a:off x="5986249" y="3876675"/>
            <a:ext cx="5977631" cy="2537746"/>
          </a:xfrm>
          <a:prstGeom prst="rect">
            <a:avLst/>
          </a:prstGeom>
          <a:noFill/>
        </p:spPr>
        <p:txBody>
          <a:bodyPr wrap="square" rtlCol="0">
            <a:spAutoFit/>
          </a:bodyPr>
          <a:lstStyle/>
          <a:p>
            <a:pPr>
              <a:lnSpc>
                <a:spcPct val="200000"/>
              </a:lnSpc>
            </a:pPr>
            <a:r>
              <a:rPr lang="en-US" sz="1600" dirty="0">
                <a:solidFill>
                  <a:schemeClr val="accent6">
                    <a:lumMod val="20000"/>
                    <a:lumOff val="80000"/>
                  </a:schemeClr>
                </a:solidFill>
              </a:rPr>
              <a:t>Top communities:</a:t>
            </a:r>
          </a:p>
          <a:p>
            <a:pPr marL="342900" indent="-342900">
              <a:lnSpc>
                <a:spcPct val="200000"/>
              </a:lnSpc>
              <a:buAutoNum type="arabicPeriod"/>
            </a:pPr>
            <a:r>
              <a:rPr lang="en-US" sz="1600" b="1" dirty="0">
                <a:solidFill>
                  <a:schemeClr val="accent6">
                    <a:lumMod val="20000"/>
                    <a:lumOff val="80000"/>
                  </a:schemeClr>
                </a:solidFill>
              </a:rPr>
              <a:t>King’s Landing (Green): </a:t>
            </a:r>
            <a:r>
              <a:rPr lang="en-US" sz="1600" dirty="0">
                <a:solidFill>
                  <a:schemeClr val="accent6">
                    <a:lumMod val="20000"/>
                    <a:lumOff val="80000"/>
                  </a:schemeClr>
                </a:solidFill>
              </a:rPr>
              <a:t>Tyrion, Jamie, </a:t>
            </a:r>
            <a:r>
              <a:rPr lang="en-US" sz="1600" dirty="0" err="1">
                <a:solidFill>
                  <a:schemeClr val="accent6">
                    <a:lumMod val="20000"/>
                    <a:lumOff val="80000"/>
                  </a:schemeClr>
                </a:solidFill>
              </a:rPr>
              <a:t>Cercei</a:t>
            </a:r>
            <a:r>
              <a:rPr lang="en-US" sz="1600" dirty="0">
                <a:solidFill>
                  <a:schemeClr val="accent6">
                    <a:lumMod val="20000"/>
                    <a:lumOff val="80000"/>
                  </a:schemeClr>
                </a:solidFill>
              </a:rPr>
              <a:t>, Sansa, Joffrey</a:t>
            </a:r>
          </a:p>
          <a:p>
            <a:pPr marL="342900" indent="-342900">
              <a:lnSpc>
                <a:spcPct val="200000"/>
              </a:lnSpc>
              <a:buAutoNum type="arabicPeriod"/>
            </a:pPr>
            <a:r>
              <a:rPr lang="en-US" sz="1600" b="1" dirty="0">
                <a:solidFill>
                  <a:schemeClr val="accent6">
                    <a:lumMod val="20000"/>
                    <a:lumOff val="80000"/>
                  </a:schemeClr>
                </a:solidFill>
              </a:rPr>
              <a:t>The wall (Red): </a:t>
            </a:r>
            <a:r>
              <a:rPr lang="en-US" sz="1600" dirty="0">
                <a:solidFill>
                  <a:schemeClr val="accent6">
                    <a:lumMod val="20000"/>
                    <a:lumOff val="80000"/>
                  </a:schemeClr>
                </a:solidFill>
              </a:rPr>
              <a:t>Jon Snow, Samwell</a:t>
            </a:r>
          </a:p>
          <a:p>
            <a:pPr marL="342900" indent="-342900">
              <a:lnSpc>
                <a:spcPct val="200000"/>
              </a:lnSpc>
              <a:buAutoNum type="arabicPeriod"/>
            </a:pPr>
            <a:r>
              <a:rPr lang="en-US" sz="1600" b="1" dirty="0">
                <a:solidFill>
                  <a:schemeClr val="accent6">
                    <a:lumMod val="20000"/>
                    <a:lumOff val="80000"/>
                  </a:schemeClr>
                </a:solidFill>
              </a:rPr>
              <a:t>The North (Blue): </a:t>
            </a:r>
            <a:r>
              <a:rPr lang="en-US" sz="1600" dirty="0">
                <a:solidFill>
                  <a:schemeClr val="accent6">
                    <a:lumMod val="20000"/>
                    <a:lumOff val="80000"/>
                  </a:schemeClr>
                </a:solidFill>
              </a:rPr>
              <a:t>Robb, Bran, Theon</a:t>
            </a:r>
          </a:p>
          <a:p>
            <a:pPr marL="342900" indent="-342900">
              <a:lnSpc>
                <a:spcPct val="200000"/>
              </a:lnSpc>
              <a:buAutoNum type="arabicPeriod"/>
            </a:pPr>
            <a:r>
              <a:rPr lang="en-US" sz="1600" b="1" dirty="0">
                <a:solidFill>
                  <a:schemeClr val="accent6">
                    <a:lumMod val="20000"/>
                    <a:lumOff val="80000"/>
                  </a:schemeClr>
                </a:solidFill>
              </a:rPr>
              <a:t>Essos (Pink): </a:t>
            </a:r>
            <a:r>
              <a:rPr lang="en-US" sz="1600" dirty="0">
                <a:solidFill>
                  <a:schemeClr val="accent6">
                    <a:lumMod val="20000"/>
                    <a:lumOff val="80000"/>
                  </a:schemeClr>
                </a:solidFill>
              </a:rPr>
              <a:t>Daenerys, Jorah </a:t>
            </a:r>
          </a:p>
        </p:txBody>
      </p:sp>
      <p:pic>
        <p:nvPicPr>
          <p:cNvPr id="6" name="Picture 5" descr="Map&#10;&#10;Description automatically generated">
            <a:extLst>
              <a:ext uri="{FF2B5EF4-FFF2-40B4-BE49-F238E27FC236}">
                <a16:creationId xmlns:a16="http://schemas.microsoft.com/office/drawing/2014/main" id="{15DC78D3-C886-4F09-9C66-CDE5C5E19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940" y="546855"/>
            <a:ext cx="6096000" cy="3178175"/>
          </a:xfrm>
          <a:prstGeom prst="rect">
            <a:avLst/>
          </a:prstGeom>
        </p:spPr>
      </p:pic>
    </p:spTree>
    <p:extLst>
      <p:ext uri="{BB962C8B-B14F-4D97-AF65-F5344CB8AC3E}">
        <p14:creationId xmlns:p14="http://schemas.microsoft.com/office/powerpoint/2010/main" val="1240059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5"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9" name="Rectangle 1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1">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oup 23">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5" name="Freeform: Shape 24">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9AE0C7A6-FD06-40EA-8C1C-ADB3B2302E9A}"/>
              </a:ext>
            </a:extLst>
          </p:cNvPr>
          <p:cNvSpPr txBox="1">
            <a:spLocks/>
          </p:cNvSpPr>
          <p:nvPr/>
        </p:nvSpPr>
        <p:spPr>
          <a:xfrm>
            <a:off x="550864" y="549275"/>
            <a:ext cx="3565524" cy="3034657"/>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spcAft>
                <a:spcPts val="600"/>
              </a:spcAft>
            </a:pPr>
            <a:r>
              <a:rPr lang="en-US" sz="3600" dirty="0"/>
              <a:t>6. Centrality measures</a:t>
            </a:r>
          </a:p>
        </p:txBody>
      </p:sp>
      <p:grpSp>
        <p:nvGrpSpPr>
          <p:cNvPr id="28" name="Group 27">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29"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aphicFrame>
        <p:nvGraphicFramePr>
          <p:cNvPr id="3" name="Table 2">
            <a:extLst>
              <a:ext uri="{FF2B5EF4-FFF2-40B4-BE49-F238E27FC236}">
                <a16:creationId xmlns:a16="http://schemas.microsoft.com/office/drawing/2014/main" id="{314648EE-490A-407F-B29B-002A60508036}"/>
              </a:ext>
            </a:extLst>
          </p:cNvPr>
          <p:cNvGraphicFramePr>
            <a:graphicFrameLocks noGrp="1"/>
          </p:cNvGraphicFramePr>
          <p:nvPr>
            <p:extLst>
              <p:ext uri="{D42A27DB-BD31-4B8C-83A1-F6EECF244321}">
                <p14:modId xmlns:p14="http://schemas.microsoft.com/office/powerpoint/2010/main" val="2310856172"/>
              </p:ext>
            </p:extLst>
          </p:nvPr>
        </p:nvGraphicFramePr>
        <p:xfrm>
          <a:off x="4051254" y="983034"/>
          <a:ext cx="7589890" cy="4893528"/>
        </p:xfrm>
        <a:graphic>
          <a:graphicData uri="http://schemas.openxmlformats.org/drawingml/2006/table">
            <a:tbl>
              <a:tblPr firstRow="1" bandRow="1">
                <a:noFill/>
              </a:tblPr>
              <a:tblGrid>
                <a:gridCol w="1084270">
                  <a:extLst>
                    <a:ext uri="{9D8B030D-6E8A-4147-A177-3AD203B41FA5}">
                      <a16:colId xmlns:a16="http://schemas.microsoft.com/office/drawing/2014/main" val="4292423041"/>
                    </a:ext>
                  </a:extLst>
                </a:gridCol>
                <a:gridCol w="1084270">
                  <a:extLst>
                    <a:ext uri="{9D8B030D-6E8A-4147-A177-3AD203B41FA5}">
                      <a16:colId xmlns:a16="http://schemas.microsoft.com/office/drawing/2014/main" val="2539568111"/>
                    </a:ext>
                  </a:extLst>
                </a:gridCol>
                <a:gridCol w="1084270">
                  <a:extLst>
                    <a:ext uri="{9D8B030D-6E8A-4147-A177-3AD203B41FA5}">
                      <a16:colId xmlns:a16="http://schemas.microsoft.com/office/drawing/2014/main" val="4130110667"/>
                    </a:ext>
                  </a:extLst>
                </a:gridCol>
                <a:gridCol w="1084270">
                  <a:extLst>
                    <a:ext uri="{9D8B030D-6E8A-4147-A177-3AD203B41FA5}">
                      <a16:colId xmlns:a16="http://schemas.microsoft.com/office/drawing/2014/main" val="1299170698"/>
                    </a:ext>
                  </a:extLst>
                </a:gridCol>
                <a:gridCol w="1084270">
                  <a:extLst>
                    <a:ext uri="{9D8B030D-6E8A-4147-A177-3AD203B41FA5}">
                      <a16:colId xmlns:a16="http://schemas.microsoft.com/office/drawing/2014/main" val="1166234486"/>
                    </a:ext>
                  </a:extLst>
                </a:gridCol>
                <a:gridCol w="1084270">
                  <a:extLst>
                    <a:ext uri="{9D8B030D-6E8A-4147-A177-3AD203B41FA5}">
                      <a16:colId xmlns:a16="http://schemas.microsoft.com/office/drawing/2014/main" val="402629713"/>
                    </a:ext>
                  </a:extLst>
                </a:gridCol>
                <a:gridCol w="1084270">
                  <a:extLst>
                    <a:ext uri="{9D8B030D-6E8A-4147-A177-3AD203B41FA5}">
                      <a16:colId xmlns:a16="http://schemas.microsoft.com/office/drawing/2014/main" val="725400405"/>
                    </a:ext>
                  </a:extLst>
                </a:gridCol>
              </a:tblGrid>
              <a:tr h="480393">
                <a:tc>
                  <a:txBody>
                    <a:bodyPr/>
                    <a:lstStyle/>
                    <a:p>
                      <a:pPr algn="l" fontAlgn="b"/>
                      <a:r>
                        <a:rPr lang="en-US" sz="1100" b="1" i="0" u="none" strike="noStrike" dirty="0">
                          <a:solidFill>
                            <a:schemeClr val="tx1">
                              <a:lumMod val="75000"/>
                              <a:lumOff val="25000"/>
                            </a:schemeClr>
                          </a:solidFill>
                          <a:effectLst/>
                          <a:latin typeface="Calibri" panose="020F0502020204030204" pitchFamily="34" charset="0"/>
                        </a:rPr>
                        <a:t>Characters</a:t>
                      </a:r>
                    </a:p>
                  </a:txBody>
                  <a:tcPr marL="114379" marR="85784" marT="57190" marB="57190"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solidFill>
                      <a:schemeClr val="bg2">
                        <a:lumMod val="90000"/>
                        <a:lumOff val="10000"/>
                      </a:schemeClr>
                    </a:solidFill>
                  </a:tcPr>
                </a:tc>
                <a:tc>
                  <a:txBody>
                    <a:bodyPr/>
                    <a:lstStyle/>
                    <a:p>
                      <a:pPr algn="l" fontAlgn="b"/>
                      <a:r>
                        <a:rPr lang="en-US" sz="1100" b="1" i="0" u="none" strike="noStrike" dirty="0">
                          <a:solidFill>
                            <a:schemeClr val="tx1">
                              <a:lumMod val="75000"/>
                              <a:lumOff val="25000"/>
                            </a:schemeClr>
                          </a:solidFill>
                          <a:effectLst/>
                          <a:latin typeface="Calibri" panose="020F0502020204030204" pitchFamily="34" charset="0"/>
                        </a:rPr>
                        <a:t>Degree</a:t>
                      </a:r>
                    </a:p>
                  </a:txBody>
                  <a:tcPr marL="114379" marR="85784" marT="57190" marB="57190"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solidFill>
                      <a:schemeClr val="bg2">
                        <a:lumMod val="90000"/>
                        <a:lumOff val="10000"/>
                      </a:schemeClr>
                    </a:solidFill>
                  </a:tcPr>
                </a:tc>
                <a:tc>
                  <a:txBody>
                    <a:bodyPr/>
                    <a:lstStyle/>
                    <a:p>
                      <a:pPr algn="l" fontAlgn="b"/>
                      <a:r>
                        <a:rPr lang="en-US" sz="1100" b="1" i="0" u="none" strike="noStrike" dirty="0">
                          <a:solidFill>
                            <a:schemeClr val="tx1">
                              <a:lumMod val="75000"/>
                              <a:lumOff val="25000"/>
                            </a:schemeClr>
                          </a:solidFill>
                          <a:effectLst/>
                          <a:latin typeface="Calibri" panose="020F0502020204030204" pitchFamily="34" charset="0"/>
                        </a:rPr>
                        <a:t>Weighted Degree</a:t>
                      </a:r>
                    </a:p>
                  </a:txBody>
                  <a:tcPr marL="114379" marR="85784" marT="57190" marB="57190"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solidFill>
                      <a:schemeClr val="bg2">
                        <a:lumMod val="90000"/>
                        <a:lumOff val="10000"/>
                      </a:schemeClr>
                    </a:solidFill>
                  </a:tcPr>
                </a:tc>
                <a:tc>
                  <a:txBody>
                    <a:bodyPr/>
                    <a:lstStyle/>
                    <a:p>
                      <a:pPr algn="l" fontAlgn="b"/>
                      <a:r>
                        <a:rPr lang="en-US" sz="1100" b="1" i="0" u="none" strike="noStrike" dirty="0">
                          <a:solidFill>
                            <a:schemeClr val="tx1">
                              <a:lumMod val="75000"/>
                              <a:lumOff val="25000"/>
                            </a:schemeClr>
                          </a:solidFill>
                          <a:effectLst/>
                          <a:latin typeface="Calibri" panose="020F0502020204030204" pitchFamily="34" charset="0"/>
                        </a:rPr>
                        <a:t>Closeness centrality</a:t>
                      </a:r>
                    </a:p>
                  </a:txBody>
                  <a:tcPr marL="114379" marR="85784" marT="57190" marB="57190"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solidFill>
                      <a:schemeClr val="bg2">
                        <a:lumMod val="90000"/>
                        <a:lumOff val="10000"/>
                      </a:schemeClr>
                    </a:solidFill>
                  </a:tcPr>
                </a:tc>
                <a:tc>
                  <a:txBody>
                    <a:bodyPr/>
                    <a:lstStyle/>
                    <a:p>
                      <a:pPr algn="l" fontAlgn="b"/>
                      <a:r>
                        <a:rPr lang="en-US" sz="1100" b="1" i="0" u="none" strike="noStrike" dirty="0">
                          <a:solidFill>
                            <a:schemeClr val="tx1">
                              <a:lumMod val="75000"/>
                              <a:lumOff val="25000"/>
                            </a:schemeClr>
                          </a:solidFill>
                          <a:effectLst/>
                          <a:latin typeface="Calibri" panose="020F0502020204030204" pitchFamily="34" charset="0"/>
                        </a:rPr>
                        <a:t>Betweenness centrality</a:t>
                      </a:r>
                    </a:p>
                  </a:txBody>
                  <a:tcPr marL="114379" marR="85784" marT="57190" marB="57190"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solidFill>
                      <a:schemeClr val="bg2">
                        <a:lumMod val="90000"/>
                        <a:lumOff val="10000"/>
                      </a:schemeClr>
                    </a:solidFill>
                  </a:tcPr>
                </a:tc>
                <a:tc>
                  <a:txBody>
                    <a:bodyPr/>
                    <a:lstStyle/>
                    <a:p>
                      <a:pPr algn="l" fontAlgn="b"/>
                      <a:r>
                        <a:rPr lang="en-US" sz="1100" b="1" i="0" u="none" strike="noStrike" dirty="0">
                          <a:solidFill>
                            <a:schemeClr val="tx1">
                              <a:lumMod val="75000"/>
                              <a:lumOff val="25000"/>
                            </a:schemeClr>
                          </a:solidFill>
                          <a:effectLst/>
                          <a:latin typeface="Calibri" panose="020F0502020204030204" pitchFamily="34" charset="0"/>
                        </a:rPr>
                        <a:t>Page ranks</a:t>
                      </a:r>
                    </a:p>
                  </a:txBody>
                  <a:tcPr marL="114379" marR="85784" marT="57190" marB="57190"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solidFill>
                      <a:schemeClr val="bg2">
                        <a:lumMod val="90000"/>
                        <a:lumOff val="10000"/>
                      </a:schemeClr>
                    </a:solidFill>
                  </a:tcPr>
                </a:tc>
                <a:tc>
                  <a:txBody>
                    <a:bodyPr/>
                    <a:lstStyle/>
                    <a:p>
                      <a:pPr algn="l" fontAlgn="b"/>
                      <a:r>
                        <a:rPr lang="en-US" sz="1100" b="1" i="0" u="none" strike="noStrike" dirty="0">
                          <a:solidFill>
                            <a:schemeClr val="tx1">
                              <a:lumMod val="75000"/>
                              <a:lumOff val="25000"/>
                            </a:schemeClr>
                          </a:solidFill>
                          <a:effectLst/>
                          <a:latin typeface="Calibri" panose="020F0502020204030204" pitchFamily="34" charset="0"/>
                        </a:rPr>
                        <a:t>Eigen centrality</a:t>
                      </a:r>
                    </a:p>
                  </a:txBody>
                  <a:tcPr marL="114379" marR="85784" marT="57190" marB="57190"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solidFill>
                      <a:schemeClr val="bg2">
                        <a:lumMod val="90000"/>
                        <a:lumOff val="10000"/>
                      </a:schemeClr>
                    </a:solidFill>
                  </a:tcPr>
                </a:tc>
                <a:extLst>
                  <a:ext uri="{0D108BD9-81ED-4DB2-BD59-A6C34878D82A}">
                    <a16:rowId xmlns:a16="http://schemas.microsoft.com/office/drawing/2014/main" val="3058540476"/>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Jon Snow</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114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2757</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0.445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0.192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6">
                        <a:lumMod val="75000"/>
                      </a:schemeClr>
                    </a:solid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0.019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6">
                        <a:lumMod val="75000"/>
                      </a:schemeClr>
                    </a:solid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0.652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279066926"/>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Tyrion Lannister</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122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6">
                        <a:lumMod val="75000"/>
                      </a:schemeClr>
                    </a:solid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2873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6">
                        <a:lumMod val="75000"/>
                      </a:schemeClr>
                    </a:solid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0.476</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6">
                        <a:lumMod val="75000"/>
                      </a:schemeClr>
                    </a:solid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0.162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0.018</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1.000</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solidFill>
                      <a:schemeClr val="accent6">
                        <a:lumMod val="75000"/>
                      </a:schemeClr>
                    </a:solidFill>
                  </a:tcPr>
                </a:tc>
                <a:extLst>
                  <a:ext uri="{0D108BD9-81ED-4DB2-BD59-A6C34878D82A}">
                    <a16:rowId xmlns:a16="http://schemas.microsoft.com/office/drawing/2014/main" val="1181280869"/>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Jaime Lannister</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101</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1569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0.452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0.101</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0.015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0.882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261670145"/>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Stannis Baratheon</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89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1375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0.445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0.110</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0.014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0.743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411774388"/>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Arya Stark</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84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1460</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0.431</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0.087</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0.013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0.690</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862102463"/>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Cersei Lannister</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97</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2232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0.455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0.089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0.013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0.914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551702893"/>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Daenerys</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73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1608</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0.383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0.118</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0.013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0.302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956780735"/>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Theon Greyjoy</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66</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782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0.423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0.111</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0.012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0.439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25876141"/>
                  </a:ext>
                </a:extLst>
              </a:tr>
              <a:tr h="294209">
                <a:tc>
                  <a:txBody>
                    <a:bodyPr/>
                    <a:lstStyle/>
                    <a:p>
                      <a:pPr algn="l" fontAlgn="b"/>
                      <a:r>
                        <a:rPr lang="en-US" sz="900" b="1" i="0" u="none" strike="noStrike">
                          <a:solidFill>
                            <a:schemeClr val="tx1">
                              <a:lumMod val="75000"/>
                              <a:lumOff val="25000"/>
                            </a:schemeClr>
                          </a:solidFill>
                          <a:effectLst/>
                          <a:latin typeface="Calibri" panose="020F0502020204030204" pitchFamily="34" charset="0"/>
                        </a:rPr>
                        <a:t>Eddard Stark</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74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1649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0.456</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0.079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0.011</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0.759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781785540"/>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Catelyn Stark</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75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1230</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0.433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0.055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0.011</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0.697</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429001191"/>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Robb Stark</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74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1424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0.444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0.066</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0.011</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0.696</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695772975"/>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Sansa Stark</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75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1547</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0.433</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0.049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0.010</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0.795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263930224"/>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Joffrey Baratheon</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69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1762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0.434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0.032</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0.009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0.830</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42095035"/>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Robert Baratheon</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65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1488</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0.459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0.078</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0.009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0.771</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17232521"/>
                  </a:ext>
                </a:extLst>
              </a:tr>
              <a:tr h="294209">
                <a:tc>
                  <a:txBody>
                    <a:bodyPr/>
                    <a:lstStyle/>
                    <a:p>
                      <a:pPr algn="l" fontAlgn="b"/>
                      <a:r>
                        <a:rPr lang="en-US" sz="900" b="1" i="0" u="none" strike="noStrike" dirty="0">
                          <a:solidFill>
                            <a:schemeClr val="tx1">
                              <a:lumMod val="75000"/>
                              <a:lumOff val="25000"/>
                            </a:schemeClr>
                          </a:solidFill>
                          <a:effectLst/>
                          <a:latin typeface="Calibri" panose="020F0502020204030204" pitchFamily="34" charset="0"/>
                        </a:rPr>
                        <a:t>Bran Stark</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54</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1508</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0.419</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0.045</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fontAlgn="b"/>
                      <a:r>
                        <a:rPr lang="en-US" sz="900" b="0" i="0" u="none" strike="noStrike">
                          <a:solidFill>
                            <a:schemeClr val="tx1">
                              <a:lumMod val="75000"/>
                              <a:lumOff val="25000"/>
                            </a:schemeClr>
                          </a:solidFill>
                          <a:effectLst/>
                          <a:latin typeface="Calibri" panose="020F0502020204030204" pitchFamily="34" charset="0"/>
                        </a:rPr>
                        <a:t>0.008</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fontAlgn="b"/>
                      <a:r>
                        <a:rPr lang="en-US" sz="900" b="0" i="0" u="none" strike="noStrike" dirty="0">
                          <a:solidFill>
                            <a:schemeClr val="tx1">
                              <a:lumMod val="75000"/>
                              <a:lumOff val="25000"/>
                            </a:schemeClr>
                          </a:solidFill>
                          <a:effectLst/>
                          <a:latin typeface="Calibri" panose="020F0502020204030204" pitchFamily="34" charset="0"/>
                        </a:rPr>
                        <a:t>0.501</a:t>
                      </a:r>
                    </a:p>
                  </a:txBody>
                  <a:tcPr marL="114379" marR="85784" marT="57190" marB="57190" anchor="b">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2486849955"/>
                  </a:ext>
                </a:extLst>
              </a:tr>
            </a:tbl>
          </a:graphicData>
        </a:graphic>
      </p:graphicFrame>
    </p:spTree>
    <p:extLst>
      <p:ext uri="{BB962C8B-B14F-4D97-AF65-F5344CB8AC3E}">
        <p14:creationId xmlns:p14="http://schemas.microsoft.com/office/powerpoint/2010/main" val="3352640519"/>
      </p:ext>
    </p:extLst>
  </p:cSld>
  <p:clrMapOvr>
    <a:masterClrMapping/>
  </p:clrMapOvr>
</p:sld>
</file>

<file path=ppt/theme/theme1.xml><?xml version="1.0" encoding="utf-8"?>
<a:theme xmlns:a="http://schemas.openxmlformats.org/drawingml/2006/main" name="3DFloa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525</TotalTime>
  <Words>1216</Words>
  <Application>Microsoft Office PowerPoint</Application>
  <PresentationFormat>Widescreen</PresentationFormat>
  <Paragraphs>294</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inherit</vt:lpstr>
      <vt:lpstr>Lato</vt:lpstr>
      <vt:lpstr>Sitka Heading</vt:lpstr>
      <vt:lpstr>Source Sans Pro</vt:lpstr>
      <vt:lpstr>Wingdings</vt:lpstr>
      <vt:lpstr>3DFloatVTI</vt:lpstr>
      <vt:lpstr>IDS 564 A SONG OF ICE AND FIRE – A SOCIAL NETWORK ANALYSIS</vt:lpstr>
      <vt:lpstr>1. INTRODUCTION 2. DATASET AND BACKGROUND 3. RESEARCH QUESTION 4. INITIAL DATA EXPLORATION 5. COMMUNITY DETECTION 6. CENTRALITY MEASURES  7. DETERMINING THE CHARACTER ARCH 8. ROLE OF WEAK AND STRONG TIES 9. FRIENDS AND FOES – STRUCTURAL BALANCE 10. LONGEST PLOT – CLIQUE ANALYSIS 11. FUTURE RESEARCH 12. CONCLUSION</vt:lpstr>
      <vt:lpstr>1. INTRODUCTION</vt:lpstr>
      <vt:lpstr>1. INTRODUCTION AND MOTIVATION</vt:lpstr>
      <vt:lpstr>2. Dataset and Background</vt:lpstr>
      <vt:lpstr>3. Research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564 A SONG OF ICE AND FIRE – A SOCIAL NETWORK ANALYSIS</dc:title>
  <dc:creator>Vangapalayam Ramamurti, Praveen</dc:creator>
  <cp:lastModifiedBy>Karthick Sharan</cp:lastModifiedBy>
  <cp:revision>35</cp:revision>
  <dcterms:created xsi:type="dcterms:W3CDTF">2022-04-25T18:41:21Z</dcterms:created>
  <dcterms:modified xsi:type="dcterms:W3CDTF">2022-12-12T22:12:34Z</dcterms:modified>
</cp:coreProperties>
</file>